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87" r:id="rId5"/>
    <p:sldId id="269" r:id="rId6"/>
    <p:sldId id="314" r:id="rId7"/>
    <p:sldId id="315" r:id="rId8"/>
    <p:sldId id="316" r:id="rId9"/>
    <p:sldId id="317" r:id="rId10"/>
    <p:sldId id="319" r:id="rId11"/>
    <p:sldId id="318" r:id="rId12"/>
    <p:sldId id="320" r:id="rId13"/>
    <p:sldId id="324" r:id="rId14"/>
    <p:sldId id="322" r:id="rId15"/>
    <p:sldId id="321" r:id="rId16"/>
    <p:sldId id="325" r:id="rId17"/>
    <p:sldId id="327" r:id="rId18"/>
    <p:sldId id="323" r:id="rId19"/>
    <p:sldId id="271" r:id="rId20"/>
    <p:sldId id="326" r:id="rId21"/>
    <p:sldId id="328" r:id="rId22"/>
  </p:sldIdLst>
  <p:sldSz cx="12192000" cy="6858000"/>
  <p:notesSz cx="6950075" cy="9236075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CB66D9-4D2E-9740-A47D-C190742C4FC2}" v="46" dt="2026-06-03T20:41:02.0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45" autoAdjust="0"/>
    <p:restoredTop sz="94658"/>
  </p:normalViewPr>
  <p:slideViewPr>
    <p:cSldViewPr snapToGrid="0">
      <p:cViewPr varScale="1">
        <p:scale>
          <a:sx n="120" d="100"/>
          <a:sy n="120" d="100"/>
        </p:scale>
        <p:origin x="126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DF494D2-CAAC-458B-8019-DD82204A6295}" type="datetimeFigureOut">
              <a:rPr lang="en-US" smtClean="0"/>
              <a:t>6/8/26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CD6031A-56E9-43B5-9384-D916F54318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39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6031A-56E9-43B5-9384-D916F543189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003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DE7E8-BEBE-DBAE-B4A1-F1E5B96FE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64F386-63D8-5153-2C61-7E7BA52B73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5BA7AE-3EDB-204D-CC9D-AD5845167B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E0B79-CBB9-EE87-86D2-FB8185A36F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8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123A0-1976-4BC0-B885-EE912DF27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9E502-2165-4DD5-9D4F-2243CD876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75F8F-5D90-4196-BA6C-2E266E4C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C9F0-2EB5-444B-9719-4F463A8E74B4}" type="datetimeFigureOut">
              <a:rPr lang="en-US" smtClean="0"/>
              <a:t>6/8/26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B9141-0F1A-4297-A25E-CDAECAC59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4D7F5-A328-40F4-A64B-3C3F5CB8C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CB5B-1051-41BC-9DDE-28C05F3C2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3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27A42-B7EC-496D-AFAB-CF978792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B3B5D9-1DC9-4B74-9012-C9A632074C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E421D-3173-4A26-89FE-9DFF8C90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C9F0-2EB5-444B-9719-4F463A8E74B4}" type="datetimeFigureOut">
              <a:rPr lang="en-US" smtClean="0"/>
              <a:t>6/8/26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656EA-6167-4478-99D9-44F0521A1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97DCB-5C29-4EC0-8C9C-28E04936C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CB5B-1051-41BC-9DDE-28C05F3C2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4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CFBAD4-1B7D-45D9-8E25-85E4A01798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2CB75-787A-4E84-9766-D5CCAC99F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4B77F-93EB-4C17-90DE-3834B04A2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C9F0-2EB5-444B-9719-4F463A8E74B4}" type="datetimeFigureOut">
              <a:rPr lang="en-US" smtClean="0"/>
              <a:t>6/8/26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C65E7-10CD-4B40-99D7-F0680E395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B7FB9-CE4E-4CDB-BED3-7C941C01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CB5B-1051-41BC-9DDE-28C05F3C2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787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71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75CE2-3544-44B9-886E-70C1ECEC0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6244D-32DD-40F3-9135-E0F9E4BAF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0DCC7-1BD8-4128-86D0-4D5625CF4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C9F0-2EB5-444B-9719-4F463A8E74B4}" type="datetimeFigureOut">
              <a:rPr lang="en-US" smtClean="0"/>
              <a:t>6/8/26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A82EE-7994-4DAA-8D7B-72F1791C4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2621D-220F-4F0E-ADD9-10EC68CB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CB5B-1051-41BC-9DDE-28C05F3C2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1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2F267-13CE-4FFE-98C3-F2CE8087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1B0DD-617E-4358-9C2A-874F7301B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871E8-A0D1-4B50-B023-0F3267A43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C9F0-2EB5-444B-9719-4F463A8E74B4}" type="datetimeFigureOut">
              <a:rPr lang="en-US" smtClean="0"/>
              <a:t>6/8/26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5EB4F-F561-43CC-A385-66189D3DA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76A7C-3C27-446F-89A1-0748323FC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CB5B-1051-41BC-9DDE-28C05F3C2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8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1548-80D1-44CE-865A-F3F05A98F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01931-06EF-4638-9E12-48482F2297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FC2F7-6D26-4E72-AA21-4AEFEFC5C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C411D-2752-4057-A4AF-38058702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C9F0-2EB5-444B-9719-4F463A8E74B4}" type="datetimeFigureOut">
              <a:rPr lang="en-US" smtClean="0"/>
              <a:t>6/8/26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E52B2-1EF7-4721-9644-4AA652155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38E63-CF56-4DD4-8099-E740F45F5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CB5B-1051-41BC-9DDE-28C05F3C2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7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EDBA-26C7-4A40-BF3E-8890CE21F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E0344-6100-4AE0-9BA2-3F1056E45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A4EEE-59CC-4EF6-B471-407AF2F64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5096D6-C87D-41CB-8D95-CC4A17355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85A052-FC8B-47C4-A04D-A7960FCCF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39F56A-6CD5-453D-BD31-F2656E21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C9F0-2EB5-444B-9719-4F463A8E74B4}" type="datetimeFigureOut">
              <a:rPr lang="en-US" smtClean="0"/>
              <a:t>6/8/26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741DD1-9FAA-4836-8B3C-8F5E2148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1385D3-1AB0-43C3-A564-F9F48076B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CB5B-1051-41BC-9DDE-28C05F3C2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0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53C8C-EE62-4D92-8F83-050C76FA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CD5C71-D9BC-480F-BCDB-FFF2FD4C8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C9F0-2EB5-444B-9719-4F463A8E74B4}" type="datetimeFigureOut">
              <a:rPr lang="en-US" smtClean="0"/>
              <a:t>6/8/26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E170F6-ADF7-464E-9415-2CB76E35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C6745-2886-45CC-AFF0-D4D6E96BC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CB5B-1051-41BC-9DDE-28C05F3C2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780001-8550-4250-A4F6-BA09BE72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C9F0-2EB5-444B-9719-4F463A8E74B4}" type="datetimeFigureOut">
              <a:rPr lang="en-US" smtClean="0"/>
              <a:t>6/8/26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D846B8-9A4C-4287-8A39-70F4087D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F43D2-D13D-40CE-9D97-DCA150DE2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CB5B-1051-41BC-9DDE-28C05F3C2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4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DB44E-CA9E-4ADF-854B-03C06709A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83DE4-251D-4AF4-9F1D-3AB607547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01C92-E9E4-4079-B19D-7146686A5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A7F75-9E6B-461B-9781-4C6C170F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C9F0-2EB5-444B-9719-4F463A8E74B4}" type="datetimeFigureOut">
              <a:rPr lang="en-US" smtClean="0"/>
              <a:t>6/8/26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293118-26F2-4AAE-9CE2-E086EAD5F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9AEA1-7C75-423B-87A5-9215D148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CB5B-1051-41BC-9DDE-28C05F3C2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3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FFB4F-E521-45AE-9931-E59C1960E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3D3A16-590D-47C1-AED5-25D0B2F06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E5821-E213-4935-A5FB-419C8F6E7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C34F6-35FE-4688-AB78-2CD83A65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C9F0-2EB5-444B-9719-4F463A8E74B4}" type="datetimeFigureOut">
              <a:rPr lang="en-US" smtClean="0"/>
              <a:t>6/8/26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0AC1A-5BF0-48E1-87B3-9FD5B2FD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225B9-F9B5-4AD8-9111-2AC87BDA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CB5B-1051-41BC-9DDE-28C05F3C2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8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A28A01-356A-42D6-9419-89E560E5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66A7E-0184-43DF-8DD7-2E78B0923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D8402-2853-4D44-8FD2-66B543DCB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BC9F0-2EB5-444B-9719-4F463A8E74B4}" type="datetimeFigureOut">
              <a:rPr lang="en-US" smtClean="0"/>
              <a:t>6/8/26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49A58-C838-4B41-8A59-D6AEEF35D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75D35-D114-47A9-A46D-98A318324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6CB5B-1051-41BC-9DDE-28C05F3C2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7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s://planetdetroit.org/2024/12/michigan-senate-data-center-tax-break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flickr.com/photos/m-i-k-e/654154335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nstructiondive.com/news/owners-contractors-tips-data-center-contracts/817235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mobile-phone-antenna-mobile-tower-35818/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comparethemarket.com/mobile-phon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izacontic.blogspot.com/p/formapps.html" TargetMode="External"/><Relationship Id="rId7" Type="http://schemas.openxmlformats.org/officeDocument/2006/relationships/hyperlink" Target="https://www.constructiondive.com/news/owners-contractors-tips-data-center-contracts/817235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42FBAD-AF8F-21FB-2F06-97B049AD0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water">
            <a:extLst>
              <a:ext uri="{FF2B5EF4-FFF2-40B4-BE49-F238E27FC236}">
                <a16:creationId xmlns:a16="http://schemas.microsoft.com/office/drawing/2014/main" id="{C775AF9A-1FD2-F110-56CE-2CF7C16E6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47385"/>
          </a:xfrm>
          <a:prstGeom prst="rect">
            <a:avLst/>
          </a:prstGeom>
          <a:ln w="31750">
            <a:solidFill>
              <a:srgbClr val="00B0F0"/>
            </a:solidFill>
          </a:ln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B9E9E04-1493-7A51-90E7-F10D47879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9" y="0"/>
            <a:ext cx="1897439" cy="1897439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465E99E2-DDA8-6254-BDB2-746126001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2054" y="314957"/>
            <a:ext cx="6885782" cy="186690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63500"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  <a:p>
            <a:r>
              <a:rPr lang="en-US" sz="2800" dirty="0">
                <a:latin typeface="Amasis MT Pro Black" panose="020F0502020204030204" pitchFamily="18" charset="0"/>
              </a:rPr>
              <a:t>Indian Wells Valley Water District</a:t>
            </a:r>
          </a:p>
          <a:p>
            <a:r>
              <a:rPr lang="en-US" dirty="0">
                <a:latin typeface="Amasis MT Pro Medium" panose="020F0502020204030204" pitchFamily="18" charset="0"/>
              </a:rPr>
              <a:t>Celebrating more than 60 Years of Service</a:t>
            </a:r>
          </a:p>
          <a:p>
            <a:r>
              <a:rPr lang="en-US" dirty="0">
                <a:latin typeface="Amasis MT Pro Medium" panose="02040604050005020304" pitchFamily="18" charset="0"/>
              </a:rPr>
              <a:t>www.iwvwd.com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169C477-F248-11D9-10BD-0E6FB396F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70" y="0"/>
            <a:ext cx="2048641" cy="20486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327997-797D-82F7-AFBA-891645B40EA1}"/>
              </a:ext>
            </a:extLst>
          </p:cNvPr>
          <p:cNvSpPr txBox="1"/>
          <p:nvPr/>
        </p:nvSpPr>
        <p:spPr>
          <a:xfrm>
            <a:off x="1108187" y="3170208"/>
            <a:ext cx="9873537" cy="1938992"/>
          </a:xfrm>
          <a:prstGeom prst="rect">
            <a:avLst/>
          </a:prstGeom>
          <a:solidFill>
            <a:schemeClr val="accent1">
              <a:lumMod val="20000"/>
              <a:lumOff val="80000"/>
              <a:alpha val="68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6000" dirty="0"/>
              <a:t>Data Center Overview</a:t>
            </a:r>
          </a:p>
          <a:p>
            <a:pPr algn="ctr"/>
            <a:r>
              <a:rPr lang="en-US" sz="6000" dirty="0"/>
              <a:t>With Inyokern Data Center Info</a:t>
            </a:r>
          </a:p>
        </p:txBody>
      </p:sp>
    </p:spTree>
    <p:extLst>
      <p:ext uri="{BB962C8B-B14F-4D97-AF65-F5344CB8AC3E}">
        <p14:creationId xmlns:p14="http://schemas.microsoft.com/office/powerpoint/2010/main" val="1681570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D1A58A-3383-9339-B28D-1E98B5232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D8959-1292-1702-3DD8-81D5F85B0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960" y="365125"/>
            <a:ext cx="8752840" cy="1325563"/>
          </a:xfrm>
          <a:ln w="317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“Data Center’s”</a:t>
            </a:r>
            <a:br>
              <a:rPr lang="en-US" dirty="0">
                <a:latin typeface="Amasis MT Pro Black" panose="02040A04050005020304" pitchFamily="18" charset="0"/>
              </a:rPr>
            </a:br>
            <a:r>
              <a:rPr lang="en-US" dirty="0">
                <a:latin typeface="Amasis MT Pro Black" panose="02040A04050005020304" pitchFamily="18" charset="0"/>
              </a:rPr>
              <a:t>Water Pollution Issues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0F1DBFD-6F22-DB24-A88C-8850481478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255323"/>
              </p:ext>
            </p:extLst>
          </p:nvPr>
        </p:nvGraphicFramePr>
        <p:xfrm>
          <a:off x="838200" y="1825624"/>
          <a:ext cx="10515600" cy="4270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93755823"/>
                    </a:ext>
                  </a:extLst>
                </a:gridCol>
              </a:tblGrid>
              <a:tr h="4270376">
                <a:tc>
                  <a:txBody>
                    <a:bodyPr/>
                    <a:lstStyle/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Water used in Data Centers for cooling must be treated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Cooling water may be mixed with corrosion inhibitors and biocides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Evaporation also concentrates and increases natural salinity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Data Centers using high water volumes can produce effluent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913940"/>
                  </a:ext>
                </a:extLst>
              </a:tr>
            </a:tbl>
          </a:graphicData>
        </a:graphic>
      </p:graphicFrame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4D313A8-4B73-150B-9F9B-2E1A5543D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2347"/>
            <a:ext cx="1408341" cy="1408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C6AE38-C68C-AE01-1D6B-6A4ED69FC85C}"/>
              </a:ext>
            </a:extLst>
          </p:cNvPr>
          <p:cNvSpPr txBox="1"/>
          <p:nvPr/>
        </p:nvSpPr>
        <p:spPr>
          <a:xfrm>
            <a:off x="3423920" y="6292820"/>
            <a:ext cx="5026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masis MT Pro Medium" panose="02040604050005020304" pitchFamily="18" charset="0"/>
              </a:rPr>
              <a:t>Serving Our Community for over 60 Years</a:t>
            </a:r>
          </a:p>
        </p:txBody>
      </p:sp>
      <p:pic>
        <p:nvPicPr>
          <p:cNvPr id="7" name="Picture 6" descr="Radioactive Cooling Towers | Active Cooling Towers of the By… | Flickr">
            <a:extLst>
              <a:ext uri="{FF2B5EF4-FFF2-40B4-BE49-F238E27FC236}">
                <a16:creationId xmlns:a16="http://schemas.microsoft.com/office/drawing/2014/main" id="{97311682-CA83-12FF-7176-907F7EFED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38943" y="3604502"/>
            <a:ext cx="3018040" cy="19982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45860B-FCBC-D575-81F6-3BC26FC27FCF}"/>
              </a:ext>
            </a:extLst>
          </p:cNvPr>
          <p:cNvSpPr txBox="1"/>
          <p:nvPr/>
        </p:nvSpPr>
        <p:spPr>
          <a:xfrm>
            <a:off x="1458686" y="5737711"/>
            <a:ext cx="3018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flickr.com/photos/m-i-k-e/6541543353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10" name="Picture 9" descr="Michigan Senate approves data center tax breaks, DTE scrutiny – Planet ...">
            <a:extLst>
              <a:ext uri="{FF2B5EF4-FFF2-40B4-BE49-F238E27FC236}">
                <a16:creationId xmlns:a16="http://schemas.microsoft.com/office/drawing/2014/main" id="{BC290945-E13B-0D92-F582-D9ABE3DC5F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820998" y="3604502"/>
            <a:ext cx="2550004" cy="19125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B92414-6A33-D6F5-3937-FA1D5E6C1CA8}"/>
              </a:ext>
            </a:extLst>
          </p:cNvPr>
          <p:cNvSpPr txBox="1"/>
          <p:nvPr/>
        </p:nvSpPr>
        <p:spPr>
          <a:xfrm>
            <a:off x="4820998" y="5796779"/>
            <a:ext cx="2550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7" tooltip="https://planetdetroit.org/2024/12/michigan-senate-data-center-tax-break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/3.0/"/>
              </a:rPr>
              <a:t>CC BY-NC</a:t>
            </a:r>
            <a:endParaRPr lang="en-US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218F81-0830-5D62-32BE-57BB373ADE7E}"/>
              </a:ext>
            </a:extLst>
          </p:cNvPr>
          <p:cNvSpPr txBox="1"/>
          <p:nvPr/>
        </p:nvSpPr>
        <p:spPr>
          <a:xfrm>
            <a:off x="7522029" y="4136571"/>
            <a:ext cx="34140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 This applies to Data Centers</a:t>
            </a:r>
          </a:p>
          <a:p>
            <a:r>
              <a:rPr lang="en-US" dirty="0"/>
              <a:t>Cooled primarily with water</a:t>
            </a:r>
          </a:p>
          <a:p>
            <a:endParaRPr lang="en-US" dirty="0"/>
          </a:p>
          <a:p>
            <a:r>
              <a:rPr lang="en-US" dirty="0"/>
              <a:t>More on that later</a:t>
            </a:r>
          </a:p>
        </p:txBody>
      </p:sp>
    </p:spTree>
    <p:extLst>
      <p:ext uri="{BB962C8B-B14F-4D97-AF65-F5344CB8AC3E}">
        <p14:creationId xmlns:p14="http://schemas.microsoft.com/office/powerpoint/2010/main" val="2259916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4B06A2-7049-7071-2F22-432EEC3B4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B79A8-C912-8638-6984-49075C8A8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960" y="365125"/>
            <a:ext cx="8752840" cy="1325563"/>
          </a:xfrm>
          <a:ln w="317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Proposed Data Center</a:t>
            </a:r>
            <a:br>
              <a:rPr lang="en-US" dirty="0">
                <a:latin typeface="Amasis MT Pro Black" panose="02040A04050005020304" pitchFamily="18" charset="0"/>
              </a:rPr>
            </a:br>
            <a:r>
              <a:rPr lang="en-US" dirty="0">
                <a:latin typeface="Amasis MT Pro Black" panose="02040A04050005020304" pitchFamily="18" charset="0"/>
              </a:rPr>
              <a:t>CEC CEQA Permitting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4058F46-E840-8A17-61D3-D684A0A475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20735"/>
              </p:ext>
            </p:extLst>
          </p:nvPr>
        </p:nvGraphicFramePr>
        <p:xfrm>
          <a:off x="838200" y="1825624"/>
          <a:ext cx="10515600" cy="4270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93755823"/>
                    </a:ext>
                  </a:extLst>
                </a:gridCol>
              </a:tblGrid>
              <a:tr h="4270376">
                <a:tc>
                  <a:txBody>
                    <a:bodyPr/>
                    <a:lstStyle/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Approval Process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Likely exempt from NEPA, no Federal Funding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CEQA, California Energy Commission is the Lead Agency</a:t>
                      </a:r>
                    </a:p>
                    <a:p>
                      <a:pPr marL="1485900" lvl="2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As the Lead Agency, it should consider the following</a:t>
                      </a:r>
                    </a:p>
                    <a:p>
                      <a:pPr marL="1943100" lvl="3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Power use for 99 MW backup generators</a:t>
                      </a:r>
                    </a:p>
                    <a:p>
                      <a:pPr marL="1943100" lvl="3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Water use, cooling etc.…</a:t>
                      </a:r>
                    </a:p>
                    <a:p>
                      <a:pPr marL="1943100" lvl="3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Land use (Impact to Species and Ecosystems)</a:t>
                      </a:r>
                    </a:p>
                    <a:p>
                      <a:pPr marL="1943100" lvl="3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Noise and Light Pollution etc.…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If CEC issues an approved CEQA document, permitting shift to local agencies, Air Pollution, Waste Water, County approvals etc.…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913940"/>
                  </a:ext>
                </a:extLst>
              </a:tr>
            </a:tbl>
          </a:graphicData>
        </a:graphic>
      </p:graphicFrame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3D67B808-0DD8-F08C-130E-2D3AA2B7F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2347"/>
            <a:ext cx="1408341" cy="1408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539625-97DD-0596-4F47-3AB867FA3E7E}"/>
              </a:ext>
            </a:extLst>
          </p:cNvPr>
          <p:cNvSpPr txBox="1"/>
          <p:nvPr/>
        </p:nvSpPr>
        <p:spPr>
          <a:xfrm>
            <a:off x="3423920" y="6292820"/>
            <a:ext cx="5026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masis MT Pro Medium" panose="02040604050005020304" pitchFamily="18" charset="0"/>
              </a:rPr>
              <a:t>Serving Our Community for over 60 Years</a:t>
            </a:r>
          </a:p>
        </p:txBody>
      </p:sp>
    </p:spTree>
    <p:extLst>
      <p:ext uri="{BB962C8B-B14F-4D97-AF65-F5344CB8AC3E}">
        <p14:creationId xmlns:p14="http://schemas.microsoft.com/office/powerpoint/2010/main" val="4087527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AA8265-2196-2945-89E8-4C8991EF4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DD423-44F2-30F4-1E19-89ADA8F15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960" y="365125"/>
            <a:ext cx="8752840" cy="1325563"/>
          </a:xfrm>
          <a:ln w="317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Proposed Data Center’s</a:t>
            </a:r>
            <a:br>
              <a:rPr lang="en-US" dirty="0">
                <a:latin typeface="Amasis MT Pro Black" panose="02040A04050005020304" pitchFamily="18" charset="0"/>
              </a:rPr>
            </a:br>
            <a:r>
              <a:rPr lang="en-US" dirty="0">
                <a:latin typeface="Amasis MT Pro Black" panose="02040A04050005020304" pitchFamily="18" charset="0"/>
              </a:rPr>
              <a:t>Local Permitting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076A18E-6C83-3F82-9D7C-F4E07BFF90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949690"/>
              </p:ext>
            </p:extLst>
          </p:nvPr>
        </p:nvGraphicFramePr>
        <p:xfrm>
          <a:off x="838200" y="1825624"/>
          <a:ext cx="10515600" cy="4270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93755823"/>
                    </a:ext>
                  </a:extLst>
                </a:gridCol>
              </a:tblGrid>
              <a:tr h="4270376">
                <a:tc>
                  <a:txBody>
                    <a:bodyPr/>
                    <a:lstStyle/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Current Regulations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Primary Regulation is CEQA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Secondary Regulations include:</a:t>
                      </a:r>
                    </a:p>
                    <a:p>
                      <a:pPr marL="1485900" lvl="2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Air Permits for emissions</a:t>
                      </a:r>
                    </a:p>
                    <a:p>
                      <a:pPr marL="1485900" lvl="2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Wastewater permitting for treated wastewater</a:t>
                      </a:r>
                    </a:p>
                    <a:p>
                      <a:pPr marL="1485900" lvl="2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Zoning and building code compliance</a:t>
                      </a:r>
                    </a:p>
                    <a:p>
                      <a:pPr marL="1485900" lvl="2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Possible ESA permitting</a:t>
                      </a:r>
                    </a:p>
                    <a:p>
                      <a:pPr marL="1485900" lvl="2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County Conditional Use Permit (CUP)</a:t>
                      </a:r>
                    </a:p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Current Approval Process for Kern County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Kern County Planning Reviews CEQA document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Planning Commission holds public meting to approve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If approved, decision can be appealed to the Board of Supervisors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913940"/>
                  </a:ext>
                </a:extLst>
              </a:tr>
            </a:tbl>
          </a:graphicData>
        </a:graphic>
      </p:graphicFrame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C9DFB12-5015-799C-5975-B25D227BA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2347"/>
            <a:ext cx="1408341" cy="1408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4C6628-F206-A6CC-1CBB-71BECBC5F76C}"/>
              </a:ext>
            </a:extLst>
          </p:cNvPr>
          <p:cNvSpPr txBox="1"/>
          <p:nvPr/>
        </p:nvSpPr>
        <p:spPr>
          <a:xfrm>
            <a:off x="3423920" y="6292820"/>
            <a:ext cx="5026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masis MT Pro Medium" panose="02040604050005020304" pitchFamily="18" charset="0"/>
              </a:rPr>
              <a:t>Serving Our Community for over 60 Years</a:t>
            </a:r>
          </a:p>
        </p:txBody>
      </p:sp>
    </p:spTree>
    <p:extLst>
      <p:ext uri="{BB962C8B-B14F-4D97-AF65-F5344CB8AC3E}">
        <p14:creationId xmlns:p14="http://schemas.microsoft.com/office/powerpoint/2010/main" val="1776538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E7C887-60B8-7B4B-B068-F9117D41C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E02FD-8E47-2701-A303-24183BEE6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960" y="365125"/>
            <a:ext cx="8752840" cy="1325563"/>
          </a:xfrm>
          <a:ln w="317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Data Center’s</a:t>
            </a:r>
            <a:br>
              <a:rPr lang="en-US" dirty="0">
                <a:latin typeface="Amasis MT Pro Black" panose="02040A04050005020304" pitchFamily="18" charset="0"/>
              </a:rPr>
            </a:br>
            <a:r>
              <a:rPr lang="en-US" dirty="0">
                <a:latin typeface="Amasis MT Pro Black" panose="02040A04050005020304" pitchFamily="18" charset="0"/>
              </a:rPr>
              <a:t>California Law Developments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C316873-A106-EDD7-2D49-6C58F69B51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538220"/>
              </p:ext>
            </p:extLst>
          </p:nvPr>
        </p:nvGraphicFramePr>
        <p:xfrm>
          <a:off x="838200" y="1825624"/>
          <a:ext cx="10515600" cy="4270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93755823"/>
                    </a:ext>
                  </a:extLst>
                </a:gridCol>
              </a:tblGrid>
              <a:tr h="4270376">
                <a:tc>
                  <a:txBody>
                    <a:bodyPr/>
                    <a:lstStyle/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Current CA Regulations Specific to Data Centers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SB 57 – Requires the CPUC to report on whether Data Center electricity use increases rates for other customers (due Jan 1 2027) </a:t>
                      </a:r>
                    </a:p>
                    <a:p>
                      <a:pPr marL="1485900" lvl="2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Senator Steve Padilla author and source of information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 proposed law AB-93 to require water use reporting was vetoed by Gov Newsome on Oct 11 2025 (gov.ca.gov)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pPr marL="571500" lvl="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Few State level laws governing Data Centers currently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913940"/>
                  </a:ext>
                </a:extLst>
              </a:tr>
            </a:tbl>
          </a:graphicData>
        </a:graphic>
      </p:graphicFrame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450A26B-F23E-1D27-031E-8F1260804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2347"/>
            <a:ext cx="1408341" cy="1408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177A0E-FDD4-81BA-1FF4-52CE915FDB12}"/>
              </a:ext>
            </a:extLst>
          </p:cNvPr>
          <p:cNvSpPr txBox="1"/>
          <p:nvPr/>
        </p:nvSpPr>
        <p:spPr>
          <a:xfrm>
            <a:off x="3423920" y="6292820"/>
            <a:ext cx="5026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masis MT Pro Medium" panose="02040604050005020304" pitchFamily="18" charset="0"/>
              </a:rPr>
              <a:t>Serving Our Community for over 60 Years</a:t>
            </a:r>
          </a:p>
        </p:txBody>
      </p:sp>
    </p:spTree>
    <p:extLst>
      <p:ext uri="{BB962C8B-B14F-4D97-AF65-F5344CB8AC3E}">
        <p14:creationId xmlns:p14="http://schemas.microsoft.com/office/powerpoint/2010/main" val="1404060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15D3E3-F7F1-DF7A-C9E9-B1EEC670B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2ECCC-437D-D096-C5FB-9C8883101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960" y="365125"/>
            <a:ext cx="8752840" cy="1325563"/>
          </a:xfrm>
          <a:ln w="317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Data Center’s</a:t>
            </a:r>
            <a:br>
              <a:rPr lang="en-US" dirty="0">
                <a:latin typeface="Amasis MT Pro Black" panose="02040A04050005020304" pitchFamily="18" charset="0"/>
              </a:rPr>
            </a:br>
            <a:r>
              <a:rPr lang="en-US" dirty="0">
                <a:latin typeface="Amasis MT Pro Black" panose="02040A04050005020304" pitchFamily="18" charset="0"/>
              </a:rPr>
              <a:t>California Law Developments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5982CD5-3604-2495-555D-CFA6BBC218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460587"/>
              </p:ext>
            </p:extLst>
          </p:nvPr>
        </p:nvGraphicFramePr>
        <p:xfrm>
          <a:off x="838200" y="1825624"/>
          <a:ext cx="10515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93755823"/>
                    </a:ext>
                  </a:extLst>
                </a:gridCol>
              </a:tblGrid>
              <a:tr h="4270376">
                <a:tc>
                  <a:txBody>
                    <a:bodyPr/>
                    <a:lstStyle/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Proposed new CA regulations Specific to Data Centers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SB 886 - Tariffs to pay for electrical infrastructure needed to support Data Center electrical demands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SB 887 - Prohibits CEQA exemptions for Data Centers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AB 1577 – Requires energy/water consumption reporting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AB 2619 – Requires detailed water-use disclosure and planning requirements for proposed data centers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AB 2469 – Data Center Permitting.  </a:t>
                      </a:r>
                    </a:p>
                    <a:p>
                      <a:pPr marL="1485900" lvl="2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Requires that Data Centers pay for water infrastructure needed to operate.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This is not a comprehensive list and none of these are law yet</a:t>
                      </a:r>
                    </a:p>
                    <a:p>
                      <a:pPr marL="1485900" lvl="2" indent="-571500" algn="l">
                        <a:buFont typeface="Arial" panose="020B0604020202020204" pitchFamily="34" charset="0"/>
                        <a:buChar char="•"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pPr marL="571500" lvl="0" indent="-571500" algn="l">
                        <a:buFont typeface="Arial" panose="020B0604020202020204" pitchFamily="34" charset="0"/>
                        <a:buChar char="•"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913940"/>
                  </a:ext>
                </a:extLst>
              </a:tr>
            </a:tbl>
          </a:graphicData>
        </a:graphic>
      </p:graphicFrame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186B8A5-748F-8CFD-F809-0919FE953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2347"/>
            <a:ext cx="1408341" cy="1408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895426-55C3-9356-5DDB-E07E515627CB}"/>
              </a:ext>
            </a:extLst>
          </p:cNvPr>
          <p:cNvSpPr txBox="1"/>
          <p:nvPr/>
        </p:nvSpPr>
        <p:spPr>
          <a:xfrm>
            <a:off x="3423920" y="6292820"/>
            <a:ext cx="5026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masis MT Pro Medium" panose="02040604050005020304" pitchFamily="18" charset="0"/>
              </a:rPr>
              <a:t>Serving Our Community for over 60 Years</a:t>
            </a:r>
          </a:p>
        </p:txBody>
      </p:sp>
    </p:spTree>
    <p:extLst>
      <p:ext uri="{BB962C8B-B14F-4D97-AF65-F5344CB8AC3E}">
        <p14:creationId xmlns:p14="http://schemas.microsoft.com/office/powerpoint/2010/main" val="4012747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F29616-A5EC-560B-B4ED-05293C7B5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D8C1B-8EC9-2FC1-F443-B7089EBBE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960" y="365125"/>
            <a:ext cx="8752840" cy="1325563"/>
          </a:xfrm>
          <a:ln w="317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Inyokern Data Center</a:t>
            </a:r>
            <a:br>
              <a:rPr lang="en-US" dirty="0">
                <a:latin typeface="Amasis MT Pro Black" panose="02040A04050005020304" pitchFamily="18" charset="0"/>
              </a:rPr>
            </a:br>
            <a:r>
              <a:rPr lang="en-US" dirty="0">
                <a:latin typeface="Amasis MT Pro Black" panose="02040A04050005020304" pitchFamily="18" charset="0"/>
              </a:rPr>
              <a:t>Proposed Water Usage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E053B77-8B50-8F01-3F3C-A8A3B4C68A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874754"/>
              </p:ext>
            </p:extLst>
          </p:nvPr>
        </p:nvGraphicFramePr>
        <p:xfrm>
          <a:off x="838200" y="1825624"/>
          <a:ext cx="10515600" cy="4270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93755823"/>
                    </a:ext>
                  </a:extLst>
                </a:gridCol>
              </a:tblGrid>
              <a:tr h="4270376">
                <a:tc>
                  <a:txBody>
                    <a:bodyPr/>
                    <a:lstStyle/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The proponent has proposed the following plan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Significantly reduce water use through “dry cooling”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Evaporative cooling only during peak temperatures</a:t>
                      </a:r>
                    </a:p>
                    <a:p>
                      <a:pPr marL="571500" lvl="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ASHRAE Standard for Data Center Temp is 64-81 degrees inside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Dry Cooling can achieve the ASHRAE standard when outside temps are approximately below 90 degrees with no water use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When temps are above 90 degrees supplemental evaporative cooling will be required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913940"/>
                  </a:ext>
                </a:extLst>
              </a:tr>
            </a:tbl>
          </a:graphicData>
        </a:graphic>
      </p:graphicFrame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546B5D5-4034-EEC9-1F48-87F4667C8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2347"/>
            <a:ext cx="1408341" cy="1408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A549EB-0B96-1A27-9585-0FF856A6E463}"/>
              </a:ext>
            </a:extLst>
          </p:cNvPr>
          <p:cNvSpPr txBox="1"/>
          <p:nvPr/>
        </p:nvSpPr>
        <p:spPr>
          <a:xfrm>
            <a:off x="3423920" y="6292820"/>
            <a:ext cx="5026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masis MT Pro Medium" panose="02040604050005020304" pitchFamily="18" charset="0"/>
              </a:rPr>
              <a:t>Serving Our Community for over 60 Years</a:t>
            </a:r>
          </a:p>
        </p:txBody>
      </p:sp>
    </p:spTree>
    <p:extLst>
      <p:ext uri="{BB962C8B-B14F-4D97-AF65-F5344CB8AC3E}">
        <p14:creationId xmlns:p14="http://schemas.microsoft.com/office/powerpoint/2010/main" val="1242892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58EFD-72A7-B907-CDC1-DF91A44BF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21B8E8F8-3E4D-911D-83ED-C3CAD07DD872}"/>
              </a:ext>
            </a:extLst>
          </p:cNvPr>
          <p:cNvSpPr/>
          <p:nvPr/>
        </p:nvSpPr>
        <p:spPr>
          <a:xfrm>
            <a:off x="0" y="0"/>
            <a:ext cx="12191695" cy="502920"/>
          </a:xfrm>
          <a:prstGeom prst="rect">
            <a:avLst/>
          </a:prstGeom>
          <a:solidFill>
            <a:srgbClr val="143B5A"/>
          </a:solidFill>
          <a:ln w="12700">
            <a:solidFill>
              <a:srgbClr val="143B5A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F18A2CEE-9991-1354-091A-9A8081829694}"/>
              </a:ext>
            </a:extLst>
          </p:cNvPr>
          <p:cNvSpPr/>
          <p:nvPr/>
        </p:nvSpPr>
        <p:spPr>
          <a:xfrm>
            <a:off x="548640" y="155448"/>
            <a:ext cx="4389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9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283AEA76-6DD5-538F-91EE-4C0658E2EF2A}"/>
              </a:ext>
            </a:extLst>
          </p:cNvPr>
          <p:cNvSpPr/>
          <p:nvPr/>
        </p:nvSpPr>
        <p:spPr>
          <a:xfrm>
            <a:off x="8412480" y="155448"/>
            <a:ext cx="29260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SGMA + Adjudication</a:t>
            </a:r>
            <a:endParaRPr lang="en-US" sz="9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A5EF29CC-C64A-6BD5-8DD2-BAD1C48C0968}"/>
              </a:ext>
            </a:extLst>
          </p:cNvPr>
          <p:cNvSpPr/>
          <p:nvPr/>
        </p:nvSpPr>
        <p:spPr>
          <a:xfrm>
            <a:off x="548640" y="777240"/>
            <a:ext cx="10972800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F66636F5-8B06-F3E5-AECD-711D963B2063}"/>
              </a:ext>
            </a:extLst>
          </p:cNvPr>
          <p:cNvSpPr/>
          <p:nvPr/>
        </p:nvSpPr>
        <p:spPr>
          <a:xfrm>
            <a:off x="457200" y="6428232"/>
            <a:ext cx="11247120" cy="0"/>
          </a:xfrm>
          <a:prstGeom prst="line">
            <a:avLst/>
          </a:prstGeom>
          <a:noFill/>
          <a:ln w="12700">
            <a:solidFill>
              <a:srgbClr val="D5DEE6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BF1D2AC3-0919-C59B-C96C-D0843CE2D278}"/>
              </a:ext>
            </a:extLst>
          </p:cNvPr>
          <p:cNvSpPr/>
          <p:nvPr/>
        </p:nvSpPr>
        <p:spPr>
          <a:xfrm>
            <a:off x="548640" y="6510528"/>
            <a:ext cx="6217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5C66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Educational town hall materials - not legal advice</a:t>
            </a:r>
            <a:endParaRPr lang="en-US" sz="75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B4A7D759-9AB8-88BC-A3B2-DBB4F1210DD7}"/>
              </a:ext>
            </a:extLst>
          </p:cNvPr>
          <p:cNvSpPr/>
          <p:nvPr/>
        </p:nvSpPr>
        <p:spPr>
          <a:xfrm>
            <a:off x="11292840" y="6510528"/>
            <a:ext cx="5486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5C66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5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70114A9F-D0C5-66DD-06A1-C338B830D249}"/>
              </a:ext>
            </a:extLst>
          </p:cNvPr>
          <p:cNvSpPr/>
          <p:nvPr/>
        </p:nvSpPr>
        <p:spPr>
          <a:xfrm>
            <a:off x="914400" y="1508760"/>
            <a:ext cx="10332720" cy="3099816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D13BC6BC-BE71-8EBF-80AF-28AE2B0CEB37}"/>
              </a:ext>
            </a:extLst>
          </p:cNvPr>
          <p:cNvSpPr/>
          <p:nvPr/>
        </p:nvSpPr>
        <p:spPr>
          <a:xfrm>
            <a:off x="1188720" y="4261104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300" dirty="0"/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C2F06DC3-2561-A6E6-8E32-1AFBBBE22944}"/>
              </a:ext>
            </a:extLst>
          </p:cNvPr>
          <p:cNvSpPr/>
          <p:nvPr/>
        </p:nvSpPr>
        <p:spPr>
          <a:xfrm>
            <a:off x="3657600" y="4206240"/>
            <a:ext cx="7132320" cy="40233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endParaRPr lang="en-US" sz="1150" dirty="0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D6F9556E-AD77-14CC-54F3-1BF30A63500E}"/>
              </a:ext>
            </a:extLst>
          </p:cNvPr>
          <p:cNvSpPr/>
          <p:nvPr/>
        </p:nvSpPr>
        <p:spPr>
          <a:xfrm>
            <a:off x="509546" y="6126481"/>
            <a:ext cx="10972800" cy="2286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endParaRPr lang="en-US" sz="680" dirty="0"/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77ECE691-C70A-14F8-8ACE-8F83BDF11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" y="502920"/>
            <a:ext cx="9465478" cy="190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83AC3718-1CB6-4F31-3717-4EA1A3062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55" y="2132848"/>
            <a:ext cx="10811786" cy="441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159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0D4A24-BBD1-77DD-1A2B-54266300D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2351F-C6B1-4391-1F74-1C655DC67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960" y="365125"/>
            <a:ext cx="8752840" cy="1325563"/>
          </a:xfrm>
          <a:ln w="317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Data Center Concerns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9C5E892-EA7E-B460-FEC3-5DBEFF08A1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291784"/>
              </p:ext>
            </p:extLst>
          </p:nvPr>
        </p:nvGraphicFramePr>
        <p:xfrm>
          <a:off x="838200" y="1825624"/>
          <a:ext cx="10515600" cy="4270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93755823"/>
                    </a:ext>
                  </a:extLst>
                </a:gridCol>
              </a:tblGrid>
              <a:tr h="4270376">
                <a:tc>
                  <a:txBody>
                    <a:bodyPr/>
                    <a:lstStyle/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Actual water usage is unknown</a:t>
                      </a:r>
                    </a:p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Source of water unknown</a:t>
                      </a:r>
                    </a:p>
                    <a:p>
                      <a:pPr marL="571500" lvl="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Significance of light and noise pollution </a:t>
                      </a:r>
                    </a:p>
                    <a:p>
                      <a:pPr marL="571500" lvl="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The extent to which will the Data Center invest in local infrastructure</a:t>
                      </a:r>
                    </a:p>
                    <a:p>
                      <a:pPr marL="571500" lvl="0" indent="-571500" algn="l">
                        <a:buFont typeface="Arial" panose="020B0604020202020204" pitchFamily="34" charset="0"/>
                        <a:buChar char="•"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913940"/>
                  </a:ext>
                </a:extLst>
              </a:tr>
            </a:tbl>
          </a:graphicData>
        </a:graphic>
      </p:graphicFrame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53C5D43-A9F2-F3EF-FFB5-267F9B4A0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2347"/>
            <a:ext cx="1408341" cy="1408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99B288-E126-C15C-4756-0356510CAE54}"/>
              </a:ext>
            </a:extLst>
          </p:cNvPr>
          <p:cNvSpPr txBox="1"/>
          <p:nvPr/>
        </p:nvSpPr>
        <p:spPr>
          <a:xfrm>
            <a:off x="3423920" y="6292820"/>
            <a:ext cx="5026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masis MT Pro Medium" panose="02040604050005020304" pitchFamily="18" charset="0"/>
              </a:rPr>
              <a:t>Serving Our Community for over 60 Years</a:t>
            </a:r>
          </a:p>
        </p:txBody>
      </p:sp>
    </p:spTree>
    <p:extLst>
      <p:ext uri="{BB962C8B-B14F-4D97-AF65-F5344CB8AC3E}">
        <p14:creationId xmlns:p14="http://schemas.microsoft.com/office/powerpoint/2010/main" val="2874128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19FA9D-815A-9E99-F64B-24D31AAA7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0A9BE-29DE-C2EB-2731-233CAA2C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960" y="365125"/>
            <a:ext cx="8752840" cy="1325563"/>
          </a:xfrm>
          <a:ln w="317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Questions?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6B396BF-029D-6DD1-4B2F-DD197138C4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858447"/>
              </p:ext>
            </p:extLst>
          </p:nvPr>
        </p:nvGraphicFramePr>
        <p:xfrm>
          <a:off x="838200" y="1825624"/>
          <a:ext cx="10515600" cy="4270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93755823"/>
                    </a:ext>
                  </a:extLst>
                </a:gridCol>
              </a:tblGrid>
              <a:tr h="4270376">
                <a:tc>
                  <a:txBody>
                    <a:bodyPr/>
                    <a:lstStyle/>
                    <a:p>
                      <a:pPr marL="571500" indent="-571500" algn="ctr">
                        <a:buFont typeface="Arial" panose="020B0604020202020204" pitchFamily="34" charset="0"/>
                        <a:buChar char="•"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913940"/>
                  </a:ext>
                </a:extLst>
              </a:tr>
            </a:tbl>
          </a:graphicData>
        </a:graphic>
      </p:graphicFrame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98F4E96-34D2-B0E7-CDA1-78813E7D8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2347"/>
            <a:ext cx="1408341" cy="1408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7156ED-71D3-126D-0FDA-62FCD5B3BFED}"/>
              </a:ext>
            </a:extLst>
          </p:cNvPr>
          <p:cNvSpPr txBox="1"/>
          <p:nvPr/>
        </p:nvSpPr>
        <p:spPr>
          <a:xfrm>
            <a:off x="3423920" y="6292820"/>
            <a:ext cx="5026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masis MT Pro Medium" panose="02040604050005020304" pitchFamily="18" charset="0"/>
              </a:rPr>
              <a:t>Serving Our Community for over 60 Years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FA98BB-6045-A0D3-3AAF-8BDB9296C042}"/>
              </a:ext>
            </a:extLst>
          </p:cNvPr>
          <p:cNvSpPr txBox="1"/>
          <p:nvPr/>
        </p:nvSpPr>
        <p:spPr>
          <a:xfrm>
            <a:off x="5436589" y="3297175"/>
            <a:ext cx="1001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288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D44BA3-593B-1C1E-1968-5BFD8092B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39868-513C-8CC5-23FE-D3F022154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960" y="365125"/>
            <a:ext cx="8752840" cy="1325563"/>
          </a:xfrm>
          <a:ln w="317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Agenda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E431E75-DDCB-AAC8-7CD8-DC376A5E11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544136"/>
              </p:ext>
            </p:extLst>
          </p:nvPr>
        </p:nvGraphicFramePr>
        <p:xfrm>
          <a:off x="838200" y="1825624"/>
          <a:ext cx="10515600" cy="4270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93755823"/>
                    </a:ext>
                  </a:extLst>
                </a:gridCol>
              </a:tblGrid>
              <a:tr h="4270376">
                <a:tc>
                  <a:txBody>
                    <a:bodyPr/>
                    <a:lstStyle/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goal is to advise the Board on the facts about Data Centers.  It is not to advocate or take any position with respect to Data Centers.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Describe what data centers are and what they do</a:t>
                      </a:r>
                    </a:p>
                    <a:p>
                      <a:pPr marL="1485900" lvl="2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Brief history of Data Center development practices</a:t>
                      </a:r>
                    </a:p>
                    <a:p>
                      <a:pPr marL="1485900" marR="0" lvl="2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Regulatory history and current regulatory trends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Compare Data Centers to other similar businesses</a:t>
                      </a:r>
                    </a:p>
                    <a:p>
                      <a:pPr marL="1485900" lvl="2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Electrical Power usage</a:t>
                      </a:r>
                    </a:p>
                    <a:p>
                      <a:pPr marL="1485900" marR="0" lvl="2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Water Usage</a:t>
                      </a:r>
                    </a:p>
                    <a:p>
                      <a:pPr marL="1485900" lvl="2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Pollution potential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California regulatory developments 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IWV Water and the Proposed Data Center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913940"/>
                  </a:ext>
                </a:extLst>
              </a:tr>
            </a:tbl>
          </a:graphicData>
        </a:graphic>
      </p:graphicFrame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73C1B3D1-9384-0AEE-D9C0-F06B4966E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2347"/>
            <a:ext cx="1408341" cy="1408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AEE8CE-B821-94E5-53AB-CF7CADC4D976}"/>
              </a:ext>
            </a:extLst>
          </p:cNvPr>
          <p:cNvSpPr txBox="1"/>
          <p:nvPr/>
        </p:nvSpPr>
        <p:spPr>
          <a:xfrm>
            <a:off x="3423920" y="6292820"/>
            <a:ext cx="5026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masis MT Pro Medium" panose="02040604050005020304" pitchFamily="18" charset="0"/>
              </a:rPr>
              <a:t>Serving Our Community for over 60 Years</a:t>
            </a:r>
          </a:p>
        </p:txBody>
      </p:sp>
    </p:spTree>
    <p:extLst>
      <p:ext uri="{BB962C8B-B14F-4D97-AF65-F5344CB8AC3E}">
        <p14:creationId xmlns:p14="http://schemas.microsoft.com/office/powerpoint/2010/main" val="3216046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172C90-63EC-5FAB-8A4D-8312A1640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8F479-ED38-6D45-2879-B69E4E82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960" y="365125"/>
            <a:ext cx="8752840" cy="1325563"/>
          </a:xfrm>
          <a:ln w="317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How Does it Work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FE5DEBA-49F0-97F0-3D4A-2270D07C5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2347"/>
            <a:ext cx="1408341" cy="1408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25FC03-023E-8C51-86F4-694E63400973}"/>
              </a:ext>
            </a:extLst>
          </p:cNvPr>
          <p:cNvSpPr txBox="1"/>
          <p:nvPr/>
        </p:nvSpPr>
        <p:spPr>
          <a:xfrm>
            <a:off x="3423920" y="6292820"/>
            <a:ext cx="5026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masis MT Pro Medium" panose="02040604050005020304" pitchFamily="18" charset="0"/>
              </a:rPr>
              <a:t>Serving Our Community for over 60 Years</a:t>
            </a:r>
          </a:p>
        </p:txBody>
      </p:sp>
      <p:pic>
        <p:nvPicPr>
          <p:cNvPr id="7" name="Picture 6" descr="Compare Mobile Phone Deals – May 2026 | Compare the Market">
            <a:extLst>
              <a:ext uri="{FF2B5EF4-FFF2-40B4-BE49-F238E27FC236}">
                <a16:creationId xmlns:a16="http://schemas.microsoft.com/office/drawing/2014/main" id="{C84D4F71-E23D-A0BD-B544-695529106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8200" y="4310126"/>
            <a:ext cx="2675467" cy="1785874"/>
          </a:xfrm>
          <a:prstGeom prst="rect">
            <a:avLst/>
          </a:prstGeom>
        </p:spPr>
      </p:pic>
      <p:pic>
        <p:nvPicPr>
          <p:cNvPr id="12" name="Picture 11" descr="Free stock photo of antenna, mobile phone, mobile tower">
            <a:extLst>
              <a:ext uri="{FF2B5EF4-FFF2-40B4-BE49-F238E27FC236}">
                <a16:creationId xmlns:a16="http://schemas.microsoft.com/office/drawing/2014/main" id="{4520E7A9-AB68-493B-C758-C206EFF352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472265" y="1825624"/>
            <a:ext cx="1828800" cy="2743200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23" name="Picture 22" descr="What owners and contractors should know about data center construction ...">
            <a:extLst>
              <a:ext uri="{FF2B5EF4-FFF2-40B4-BE49-F238E27FC236}">
                <a16:creationId xmlns:a16="http://schemas.microsoft.com/office/drawing/2014/main" id="{50C18ED5-40C8-8C73-3079-B3F92E01DD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628467" y="4000500"/>
            <a:ext cx="3725333" cy="2095500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C019628-F75B-2F1F-8F4D-DF27D4DE0A4A}"/>
              </a:ext>
            </a:extLst>
          </p:cNvPr>
          <p:cNvSpPr txBox="1"/>
          <p:nvPr/>
        </p:nvSpPr>
        <p:spPr>
          <a:xfrm>
            <a:off x="878513" y="3596327"/>
            <a:ext cx="2416752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You ask Google, </a:t>
            </a:r>
          </a:p>
          <a:p>
            <a:pPr algn="ctr"/>
            <a:r>
              <a:rPr lang="en-US" dirty="0"/>
              <a:t>“What is a Data Center”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5488280-C642-0975-5812-3D6026832D23}"/>
              </a:ext>
            </a:extLst>
          </p:cNvPr>
          <p:cNvCxnSpPr>
            <a:stCxn id="24" idx="3"/>
            <a:endCxn id="12" idx="1"/>
          </p:cNvCxnSpPr>
          <p:nvPr/>
        </p:nvCxnSpPr>
        <p:spPr>
          <a:xfrm flipV="1">
            <a:off x="3295265" y="3197224"/>
            <a:ext cx="1177000" cy="722269"/>
          </a:xfrm>
          <a:prstGeom prst="straightConnector1">
            <a:avLst/>
          </a:prstGeom>
          <a:ln w="22225">
            <a:solidFill>
              <a:schemeClr val="accent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98362765-23A9-F8C4-2BFC-2EAA8558642B}"/>
              </a:ext>
            </a:extLst>
          </p:cNvPr>
          <p:cNvCxnSpPr>
            <a:stCxn id="12" idx="3"/>
            <a:endCxn id="23" idx="1"/>
          </p:cNvCxnSpPr>
          <p:nvPr/>
        </p:nvCxnSpPr>
        <p:spPr>
          <a:xfrm>
            <a:off x="6301065" y="3197224"/>
            <a:ext cx="1327402" cy="1851026"/>
          </a:xfrm>
          <a:prstGeom prst="bentConnector3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What owners and contractors should know about data center construction ...">
            <a:extLst>
              <a:ext uri="{FF2B5EF4-FFF2-40B4-BE49-F238E27FC236}">
                <a16:creationId xmlns:a16="http://schemas.microsoft.com/office/drawing/2014/main" id="{0ACF1CD8-0804-ADF5-A46F-95395482F2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956851" y="2101072"/>
            <a:ext cx="1396949" cy="785784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33" name="Picture 32" descr="What owners and contractors should know about data center construction ...">
            <a:extLst>
              <a:ext uri="{FF2B5EF4-FFF2-40B4-BE49-F238E27FC236}">
                <a16:creationId xmlns:a16="http://schemas.microsoft.com/office/drawing/2014/main" id="{EED5057F-82DD-3F11-B8D4-9D81FE26D8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399224" y="2101072"/>
            <a:ext cx="1396949" cy="785784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34" name="Picture 33" descr="What owners and contractors should know about data center construction ...">
            <a:extLst>
              <a:ext uri="{FF2B5EF4-FFF2-40B4-BE49-F238E27FC236}">
                <a16:creationId xmlns:a16="http://schemas.microsoft.com/office/drawing/2014/main" id="{37FAEACB-26D3-E493-E6C1-8CC46DD6BA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874745" y="2101587"/>
            <a:ext cx="1396949" cy="785784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0C4E2325-C5D4-704F-A2A6-C7D27939F887}"/>
              </a:ext>
            </a:extLst>
          </p:cNvPr>
          <p:cNvCxnSpPr>
            <a:stCxn id="23" idx="0"/>
            <a:endCxn id="33" idx="2"/>
          </p:cNvCxnSpPr>
          <p:nvPr/>
        </p:nvCxnSpPr>
        <p:spPr>
          <a:xfrm rot="16200000" flipV="1">
            <a:off x="8737595" y="3246960"/>
            <a:ext cx="1113644" cy="393435"/>
          </a:xfrm>
          <a:prstGeom prst="bentConnector3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0F60610-E6B4-E447-E1F4-97B16F4BA46B}"/>
              </a:ext>
            </a:extLst>
          </p:cNvPr>
          <p:cNvSpPr txBox="1"/>
          <p:nvPr/>
        </p:nvSpPr>
        <p:spPr>
          <a:xfrm>
            <a:off x="8101943" y="1719586"/>
            <a:ext cx="238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World Wide Web www.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D73D25-2E7D-29C6-CCF2-2C291682FA73}"/>
              </a:ext>
            </a:extLst>
          </p:cNvPr>
          <p:cNvSpPr txBox="1"/>
          <p:nvPr/>
        </p:nvSpPr>
        <p:spPr>
          <a:xfrm>
            <a:off x="8568267" y="6123543"/>
            <a:ext cx="2155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Google’s Data Center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26E28D2-CAC3-DFAB-F202-D2797FF7FE60}"/>
              </a:ext>
            </a:extLst>
          </p:cNvPr>
          <p:cNvSpPr txBox="1"/>
          <p:nvPr/>
        </p:nvSpPr>
        <p:spPr>
          <a:xfrm>
            <a:off x="4486078" y="5449669"/>
            <a:ext cx="2465355" cy="646331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Google Data Center says</a:t>
            </a:r>
          </a:p>
          <a:p>
            <a:pPr algn="ctr"/>
            <a:r>
              <a:rPr lang="en-US" dirty="0"/>
              <a:t>“A Data Center is…”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924A480-221D-DB88-35CF-3AAAB96F3326}"/>
              </a:ext>
            </a:extLst>
          </p:cNvPr>
          <p:cNvCxnSpPr>
            <a:endCxn id="39" idx="3"/>
          </p:cNvCxnSpPr>
          <p:nvPr/>
        </p:nvCxnSpPr>
        <p:spPr>
          <a:xfrm flipH="1">
            <a:off x="6951433" y="5772834"/>
            <a:ext cx="677034" cy="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585A738-1749-656C-736B-D832431A49DB}"/>
              </a:ext>
            </a:extLst>
          </p:cNvPr>
          <p:cNvCxnSpPr>
            <a:stCxn id="39" idx="0"/>
            <a:endCxn id="12" idx="2"/>
          </p:cNvCxnSpPr>
          <p:nvPr/>
        </p:nvCxnSpPr>
        <p:spPr>
          <a:xfrm flipH="1" flipV="1">
            <a:off x="5386665" y="4568824"/>
            <a:ext cx="332091" cy="880845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439E867-1EC5-27FB-71EF-B5BC051468DB}"/>
              </a:ext>
            </a:extLst>
          </p:cNvPr>
          <p:cNvCxnSpPr>
            <a:endCxn id="7" idx="3"/>
          </p:cNvCxnSpPr>
          <p:nvPr/>
        </p:nvCxnSpPr>
        <p:spPr>
          <a:xfrm flipH="1">
            <a:off x="3513667" y="4568824"/>
            <a:ext cx="958598" cy="634239"/>
          </a:xfrm>
          <a:prstGeom prst="straightConnector1">
            <a:avLst/>
          </a:prstGeom>
          <a:ln w="22225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BB77C9B-E0F4-1A79-171A-8DEE1C90A3E0}"/>
              </a:ext>
            </a:extLst>
          </p:cNvPr>
          <p:cNvSpPr txBox="1"/>
          <p:nvPr/>
        </p:nvSpPr>
        <p:spPr>
          <a:xfrm>
            <a:off x="3617369" y="3197224"/>
            <a:ext cx="28121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659361-FDE3-F08E-D487-DB8162BEF6A4}"/>
              </a:ext>
            </a:extLst>
          </p:cNvPr>
          <p:cNvSpPr txBox="1"/>
          <p:nvPr/>
        </p:nvSpPr>
        <p:spPr>
          <a:xfrm>
            <a:off x="7078133" y="3919492"/>
            <a:ext cx="3016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3A817CF-3B6F-2ECB-88E5-CAD42844653C}"/>
              </a:ext>
            </a:extLst>
          </p:cNvPr>
          <p:cNvSpPr txBox="1"/>
          <p:nvPr/>
        </p:nvSpPr>
        <p:spPr>
          <a:xfrm>
            <a:off x="9645838" y="3197224"/>
            <a:ext cx="3016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600740A-7054-9861-DA87-B62A55AA0831}"/>
              </a:ext>
            </a:extLst>
          </p:cNvPr>
          <p:cNvSpPr txBox="1"/>
          <p:nvPr/>
        </p:nvSpPr>
        <p:spPr>
          <a:xfrm>
            <a:off x="6400800" y="5048250"/>
            <a:ext cx="23235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73FBD5B-82AD-4B1D-1AC1-9EAFCDA451BC}"/>
              </a:ext>
            </a:extLst>
          </p:cNvPr>
          <p:cNvSpPr txBox="1"/>
          <p:nvPr/>
        </p:nvSpPr>
        <p:spPr>
          <a:xfrm>
            <a:off x="5235822" y="4879628"/>
            <a:ext cx="3016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C84F55F-209D-5CC3-E313-007BD7AAB00C}"/>
              </a:ext>
            </a:extLst>
          </p:cNvPr>
          <p:cNvSpPr txBox="1"/>
          <p:nvPr/>
        </p:nvSpPr>
        <p:spPr>
          <a:xfrm>
            <a:off x="3864222" y="4439478"/>
            <a:ext cx="3016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9109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FD8C67-34CE-6DE0-FB17-02E57E349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zacontic: FORMAPPS">
            <a:extLst>
              <a:ext uri="{FF2B5EF4-FFF2-40B4-BE49-F238E27FC236}">
                <a16:creationId xmlns:a16="http://schemas.microsoft.com/office/drawing/2014/main" id="{E5360D03-9D9D-0842-5628-E1CD7CBAF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3644" y="2629668"/>
            <a:ext cx="4845944" cy="31615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5F2C3F-AFFF-BCD5-97DD-6432BC5110B7}"/>
              </a:ext>
            </a:extLst>
          </p:cNvPr>
          <p:cNvSpPr txBox="1"/>
          <p:nvPr/>
        </p:nvSpPr>
        <p:spPr>
          <a:xfrm>
            <a:off x="343644" y="5249747"/>
            <a:ext cx="4715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tizacontic.blogspot.com/p/formapps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282B43-93B0-707F-C4FF-6811A341B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960" y="365125"/>
            <a:ext cx="8752840" cy="1325563"/>
          </a:xfrm>
          <a:ln w="317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What All is in Data Centers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A957A24-F3BB-E3B6-147A-CEA5A8F0D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2347"/>
            <a:ext cx="1408341" cy="1408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CAE7F3-C88F-76D0-6F17-EE9DD53BC52E}"/>
              </a:ext>
            </a:extLst>
          </p:cNvPr>
          <p:cNvSpPr txBox="1"/>
          <p:nvPr/>
        </p:nvSpPr>
        <p:spPr>
          <a:xfrm>
            <a:off x="3423920" y="6292820"/>
            <a:ext cx="5026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masis MT Pro Medium" panose="02040604050005020304" pitchFamily="18" charset="0"/>
              </a:rPr>
              <a:t>Serving Our Community for over 60 Years</a:t>
            </a:r>
          </a:p>
        </p:txBody>
      </p:sp>
      <p:pic>
        <p:nvPicPr>
          <p:cNvPr id="32" name="Picture 31" descr="What owners and contractors should know about data center construction ...">
            <a:extLst>
              <a:ext uri="{FF2B5EF4-FFF2-40B4-BE49-F238E27FC236}">
                <a16:creationId xmlns:a16="http://schemas.microsoft.com/office/drawing/2014/main" id="{B4EFA02E-47AE-F5EA-B8CA-ED978B0D8E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008585" y="3598862"/>
            <a:ext cx="1396949" cy="785784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33" name="Picture 32" descr="What owners and contractors should know about data center construction ...">
            <a:extLst>
              <a:ext uri="{FF2B5EF4-FFF2-40B4-BE49-F238E27FC236}">
                <a16:creationId xmlns:a16="http://schemas.microsoft.com/office/drawing/2014/main" id="{8AF38108-5A07-6DC8-7F39-C25919069E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712945" y="2590539"/>
            <a:ext cx="1396949" cy="785784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34" name="Picture 33" descr="What owners and contractors should know about data center construction ...">
            <a:extLst>
              <a:ext uri="{FF2B5EF4-FFF2-40B4-BE49-F238E27FC236}">
                <a16:creationId xmlns:a16="http://schemas.microsoft.com/office/drawing/2014/main" id="{9B6084CE-0F46-D734-3514-5488C3D891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036545" y="1904252"/>
            <a:ext cx="1396949" cy="785784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7313BA2-70CC-449A-A670-48670E4F4C58}"/>
              </a:ext>
            </a:extLst>
          </p:cNvPr>
          <p:cNvSpPr txBox="1"/>
          <p:nvPr/>
        </p:nvSpPr>
        <p:spPr>
          <a:xfrm>
            <a:off x="7712706" y="1998668"/>
            <a:ext cx="238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World Wide Web www.</a:t>
            </a:r>
          </a:p>
        </p:txBody>
      </p:sp>
      <p:pic>
        <p:nvPicPr>
          <p:cNvPr id="9" name="Picture 8" descr="What owners and contractors should know about data center construction ...">
            <a:extLst>
              <a:ext uri="{FF2B5EF4-FFF2-40B4-BE49-F238E27FC236}">
                <a16:creationId xmlns:a16="http://schemas.microsoft.com/office/drawing/2014/main" id="{164ECF8A-F63C-72BE-DA7B-4445854E9C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752270" y="4631498"/>
            <a:ext cx="1396949" cy="785784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10" name="Picture 9" descr="What owners and contractors should know about data center construction ...">
            <a:extLst>
              <a:ext uri="{FF2B5EF4-FFF2-40B4-BE49-F238E27FC236}">
                <a16:creationId xmlns:a16="http://schemas.microsoft.com/office/drawing/2014/main" id="{2434CEE5-6557-1EDB-086E-C511E18AAA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096000" y="5507036"/>
            <a:ext cx="1396949" cy="785784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595E1EF-4DCC-0664-4FE9-43440FF7E49D}"/>
              </a:ext>
            </a:extLst>
          </p:cNvPr>
          <p:cNvCxnSpPr>
            <a:endCxn id="34" idx="1"/>
          </p:cNvCxnSpPr>
          <p:nvPr/>
        </p:nvCxnSpPr>
        <p:spPr>
          <a:xfrm flipV="1">
            <a:off x="4961467" y="2297144"/>
            <a:ext cx="1075078" cy="89478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33DD06-D13D-11EA-0FEC-F791CE1418A1}"/>
              </a:ext>
            </a:extLst>
          </p:cNvPr>
          <p:cNvCxnSpPr>
            <a:endCxn id="10" idx="1"/>
          </p:cNvCxnSpPr>
          <p:nvPr/>
        </p:nvCxnSpPr>
        <p:spPr>
          <a:xfrm>
            <a:off x="3005667" y="5417282"/>
            <a:ext cx="3090333" cy="48264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302CC8A-A352-31D5-8DD2-A6461BA83BCD}"/>
              </a:ext>
            </a:extLst>
          </p:cNvPr>
          <p:cNvCxnSpPr>
            <a:endCxn id="33" idx="1"/>
          </p:cNvCxnSpPr>
          <p:nvPr/>
        </p:nvCxnSpPr>
        <p:spPr>
          <a:xfrm flipV="1">
            <a:off x="4207933" y="2983431"/>
            <a:ext cx="3505012" cy="100832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980CE5-4084-76D4-F3AE-9719056CD0EB}"/>
              </a:ext>
            </a:extLst>
          </p:cNvPr>
          <p:cNvCxnSpPr>
            <a:endCxn id="32" idx="1"/>
          </p:cNvCxnSpPr>
          <p:nvPr/>
        </p:nvCxnSpPr>
        <p:spPr>
          <a:xfrm flipV="1">
            <a:off x="3615267" y="3991754"/>
            <a:ext cx="5393318" cy="39289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35AD905-0EBD-B0AF-3F21-5309A6731C9A}"/>
              </a:ext>
            </a:extLst>
          </p:cNvPr>
          <p:cNvCxnSpPr>
            <a:endCxn id="9" idx="1"/>
          </p:cNvCxnSpPr>
          <p:nvPr/>
        </p:nvCxnSpPr>
        <p:spPr>
          <a:xfrm>
            <a:off x="2921000" y="4631498"/>
            <a:ext cx="4831270" cy="39289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0169830-32F7-DD12-A782-B5C584DCFF4F}"/>
              </a:ext>
            </a:extLst>
          </p:cNvPr>
          <p:cNvSpPr txBox="1"/>
          <p:nvPr/>
        </p:nvSpPr>
        <p:spPr>
          <a:xfrm>
            <a:off x="9336378" y="2744538"/>
            <a:ext cx="2305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“Cloud”</a:t>
            </a:r>
          </a:p>
          <a:p>
            <a:pPr algn="ctr"/>
            <a:r>
              <a:rPr lang="en-US" dirty="0"/>
              <a:t>Storage of Information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D7061A-B425-86B5-4655-AD5F281A7F6D}"/>
              </a:ext>
            </a:extLst>
          </p:cNvPr>
          <p:cNvSpPr txBox="1"/>
          <p:nvPr/>
        </p:nvSpPr>
        <p:spPr>
          <a:xfrm>
            <a:off x="10632954" y="3530089"/>
            <a:ext cx="784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Phone</a:t>
            </a:r>
          </a:p>
          <a:p>
            <a:r>
              <a:rPr lang="en-US" dirty="0"/>
              <a:t>Text</a:t>
            </a:r>
          </a:p>
          <a:p>
            <a:r>
              <a:rPr lang="en-US" dirty="0"/>
              <a:t>Video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F7D624-0341-4880-E422-6226633A4BFC}"/>
              </a:ext>
            </a:extLst>
          </p:cNvPr>
          <p:cNvSpPr txBox="1"/>
          <p:nvPr/>
        </p:nvSpPr>
        <p:spPr>
          <a:xfrm>
            <a:off x="9398000" y="4827944"/>
            <a:ext cx="1955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Games</a:t>
            </a:r>
          </a:p>
          <a:p>
            <a:pPr algn="ctr"/>
            <a:r>
              <a:rPr lang="en-US" dirty="0"/>
              <a:t>Streaming Services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735041-DFE7-1527-C1C8-6C7476D9ABF1}"/>
              </a:ext>
            </a:extLst>
          </p:cNvPr>
          <p:cNvSpPr txBox="1"/>
          <p:nvPr/>
        </p:nvSpPr>
        <p:spPr>
          <a:xfrm>
            <a:off x="7670197" y="5630660"/>
            <a:ext cx="2276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Maps and Directions</a:t>
            </a:r>
          </a:p>
          <a:p>
            <a:pPr algn="ctr"/>
            <a:r>
              <a:rPr lang="en-US" dirty="0"/>
              <a:t>Banking, Stock Market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D31A17-1C44-424F-6EB3-078D39E5879B}"/>
              </a:ext>
            </a:extLst>
          </p:cNvPr>
          <p:cNvSpPr txBox="1"/>
          <p:nvPr/>
        </p:nvSpPr>
        <p:spPr>
          <a:xfrm>
            <a:off x="838200" y="2183334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Answer: A whole lot.</a:t>
            </a:r>
          </a:p>
        </p:txBody>
      </p:sp>
    </p:spTree>
    <p:extLst>
      <p:ext uri="{BB962C8B-B14F-4D97-AF65-F5344CB8AC3E}">
        <p14:creationId xmlns:p14="http://schemas.microsoft.com/office/powerpoint/2010/main" val="2655374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0BC946-49D3-5F0A-9E8C-69A76C1B2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1BF3C-B1DC-E3E1-B55A-41B8F9608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960" y="365125"/>
            <a:ext cx="8752840" cy="1325563"/>
          </a:xfrm>
          <a:ln w="317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 A Brief History of           “Data Center’s”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9786F01-E6AB-3A33-C0C5-5A10FF3CD6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943212"/>
              </p:ext>
            </p:extLst>
          </p:nvPr>
        </p:nvGraphicFramePr>
        <p:xfrm>
          <a:off x="838200" y="1825624"/>
          <a:ext cx="10515600" cy="4270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93755823"/>
                    </a:ext>
                  </a:extLst>
                </a:gridCol>
              </a:tblGrid>
              <a:tr h="4270376">
                <a:tc>
                  <a:txBody>
                    <a:bodyPr/>
                    <a:lstStyle/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1940’s - 1950’s, The First large Computers are Built</a:t>
                      </a:r>
                    </a:p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1960’s - 1970’s, Mainframes, Miniaturization, Super Computers</a:t>
                      </a:r>
                    </a:p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1980’s - 1990’s, Internet, Server Rooms, email, databases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This is where modern Data Center structures began</a:t>
                      </a:r>
                    </a:p>
                    <a:p>
                      <a:pPr marL="571500" lvl="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2000’s – 2010’s, Cell Phones, Cloud Computing, 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Typified by massive growth in Data Center size and number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Generally not regulated or noticed by the mainstream</a:t>
                      </a:r>
                    </a:p>
                    <a:p>
                      <a:pPr marL="571500" lvl="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2020’s, AI, Streaming, Edge Computing, Growing Demand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This is the era of resource constraints (Power and Water)  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913940"/>
                  </a:ext>
                </a:extLst>
              </a:tr>
            </a:tbl>
          </a:graphicData>
        </a:graphic>
      </p:graphicFrame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C02C61A-4EB5-E8A0-B6A6-6DE5C2335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2347"/>
            <a:ext cx="1408341" cy="1408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2A5CED-5AE2-F6C9-9D4D-931F0E73F7CC}"/>
              </a:ext>
            </a:extLst>
          </p:cNvPr>
          <p:cNvSpPr txBox="1"/>
          <p:nvPr/>
        </p:nvSpPr>
        <p:spPr>
          <a:xfrm>
            <a:off x="3423920" y="6292820"/>
            <a:ext cx="5026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masis MT Pro Medium" panose="02040604050005020304" pitchFamily="18" charset="0"/>
              </a:rPr>
              <a:t>Serving Our Community for over 60 Years</a:t>
            </a:r>
          </a:p>
        </p:txBody>
      </p:sp>
    </p:spTree>
    <p:extLst>
      <p:ext uri="{BB962C8B-B14F-4D97-AF65-F5344CB8AC3E}">
        <p14:creationId xmlns:p14="http://schemas.microsoft.com/office/powerpoint/2010/main" val="1403853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B0C337-E03A-DCEB-BE77-64881CDF5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F5D64-7C99-DC21-DBD4-A9F8597DE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960" y="365125"/>
            <a:ext cx="8752840" cy="1325563"/>
          </a:xfrm>
          <a:ln w="317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 Regulations Governing            “Data Center’s”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5267B5F-C143-DA65-900D-172EE62B7E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928507"/>
              </p:ext>
            </p:extLst>
          </p:nvPr>
        </p:nvGraphicFramePr>
        <p:xfrm>
          <a:off x="838200" y="1825624"/>
          <a:ext cx="10515600" cy="4270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93755823"/>
                    </a:ext>
                  </a:extLst>
                </a:gridCol>
              </a:tblGrid>
              <a:tr h="4270376">
                <a:tc>
                  <a:txBody>
                    <a:bodyPr/>
                    <a:lstStyle/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1940’s - 1980’s, Few specific regulations, “Building Codes”</a:t>
                      </a:r>
                    </a:p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1990’s - 2000’s, Local zoning, building permits etc.…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Environmental, OSHA plus industry standards for reliability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Still few Data Center specific regulations</a:t>
                      </a:r>
                    </a:p>
                    <a:p>
                      <a:pPr marL="571500" lvl="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2010’s – 2020’s, USA, No broad Federal mandates some DOE regs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Period of rapid expansion, little public awareness, + tax breaks</a:t>
                      </a:r>
                    </a:p>
                    <a:p>
                      <a:pPr marL="571500" lvl="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2020’s, Projected AI Energy needs  begin driving regulations 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State and Local regulations vs. Federal push for faster approval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Over 200 State Bills in 2025, many more in 2026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913940"/>
                  </a:ext>
                </a:extLst>
              </a:tr>
            </a:tbl>
          </a:graphicData>
        </a:graphic>
      </p:graphicFrame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9C3FDDE1-DE1F-A88F-23BA-0031D7E0D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2347"/>
            <a:ext cx="1408341" cy="1408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9DA033-D7D6-3870-3CA6-A4BCCCB2A534}"/>
              </a:ext>
            </a:extLst>
          </p:cNvPr>
          <p:cNvSpPr txBox="1"/>
          <p:nvPr/>
        </p:nvSpPr>
        <p:spPr>
          <a:xfrm>
            <a:off x="3423920" y="6292820"/>
            <a:ext cx="5026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masis MT Pro Medium" panose="02040604050005020304" pitchFamily="18" charset="0"/>
              </a:rPr>
              <a:t>Serving Our Community for over 60 Years</a:t>
            </a:r>
          </a:p>
        </p:txBody>
      </p:sp>
    </p:spTree>
    <p:extLst>
      <p:ext uri="{BB962C8B-B14F-4D97-AF65-F5344CB8AC3E}">
        <p14:creationId xmlns:p14="http://schemas.microsoft.com/office/powerpoint/2010/main" val="1839905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5EFDFE-6DF4-0B74-890C-75FBA90D6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FEE93-E833-6F6E-4035-41ECAC343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960" y="365125"/>
            <a:ext cx="8752840" cy="1325563"/>
          </a:xfrm>
          <a:ln w="317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“Data Center’s”</a:t>
            </a:r>
            <a:br>
              <a:rPr lang="en-US" dirty="0">
                <a:latin typeface="Amasis MT Pro Black" panose="02040A04050005020304" pitchFamily="18" charset="0"/>
              </a:rPr>
            </a:br>
            <a:r>
              <a:rPr lang="en-US" dirty="0">
                <a:latin typeface="Amasis MT Pro Black" panose="02040A04050005020304" pitchFamily="18" charset="0"/>
              </a:rPr>
              <a:t>Compared to Other Business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90316C5-E864-B48B-0363-43417D5E64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475742"/>
              </p:ext>
            </p:extLst>
          </p:nvPr>
        </p:nvGraphicFramePr>
        <p:xfrm>
          <a:off x="838200" y="1825624"/>
          <a:ext cx="105156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93755823"/>
                    </a:ext>
                  </a:extLst>
                </a:gridCol>
              </a:tblGrid>
              <a:tr h="4270376">
                <a:tc>
                  <a:txBody>
                    <a:bodyPr/>
                    <a:lstStyle/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Electric Power Use, Total U.S. Electrical use 4058 Trillion KWh (TWh) 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Residential -  1514 TWh in 2025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Commercial –  1493 TWh in 2025 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Industrial - 1042+ TWh in 2025</a:t>
                      </a:r>
                    </a:p>
                    <a:p>
                      <a:pPr marL="1485900" lvl="2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Mining 130 TWh Annually</a:t>
                      </a:r>
                    </a:p>
                    <a:p>
                      <a:pPr marL="1485900" lvl="2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Chemicals and Refining 120 TWh</a:t>
                      </a:r>
                    </a:p>
                    <a:p>
                      <a:pPr marL="1485900" lvl="2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Data Centers 180 TWh in 2024 and growing rapidly (approx. 4%)</a:t>
                      </a:r>
                    </a:p>
                    <a:p>
                      <a:pPr marL="1485900" lvl="2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Warehousing, not included, and far lower than Data Centers</a:t>
                      </a:r>
                    </a:p>
                    <a:p>
                      <a:pPr marL="1485900" lvl="2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Farming, far less than 50 TWh including fertilizer production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Source: US Energy Information Agency (eia.gov)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Bottom Line:  Power use is the biggest concern with Data Centers</a:t>
                      </a:r>
                    </a:p>
                    <a:p>
                      <a:pPr marL="1485900" lvl="2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High Energy Density and high Growth Rate</a:t>
                      </a:r>
                    </a:p>
                    <a:p>
                      <a:pPr marL="1943100" lvl="3" indent="-571500" algn="l">
                        <a:buFont typeface="Arial" panose="020B0604020202020204" pitchFamily="34" charset="0"/>
                        <a:buChar char="•"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913940"/>
                  </a:ext>
                </a:extLst>
              </a:tr>
            </a:tbl>
          </a:graphicData>
        </a:graphic>
      </p:graphicFrame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02D5A15-2149-28DD-696B-31CE833B8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2347"/>
            <a:ext cx="1408341" cy="1408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9A852E-21A8-DDF2-B8C5-4CBBC25A529F}"/>
              </a:ext>
            </a:extLst>
          </p:cNvPr>
          <p:cNvSpPr txBox="1"/>
          <p:nvPr/>
        </p:nvSpPr>
        <p:spPr>
          <a:xfrm>
            <a:off x="3423920" y="6292820"/>
            <a:ext cx="5026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masis MT Pro Medium" panose="02040604050005020304" pitchFamily="18" charset="0"/>
              </a:rPr>
              <a:t>Serving Our Community for over 60 Years</a:t>
            </a:r>
          </a:p>
        </p:txBody>
      </p:sp>
    </p:spTree>
    <p:extLst>
      <p:ext uri="{BB962C8B-B14F-4D97-AF65-F5344CB8AC3E}">
        <p14:creationId xmlns:p14="http://schemas.microsoft.com/office/powerpoint/2010/main" val="3358812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FE0CBB-7CA5-BAEF-3635-1C0ED4DD7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A7018-6FCD-157E-AFE0-91B91430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960" y="365125"/>
            <a:ext cx="8752840" cy="1325563"/>
          </a:xfrm>
          <a:ln w="3175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“Data Center’s”</a:t>
            </a:r>
            <a:br>
              <a:rPr lang="en-US" dirty="0">
                <a:latin typeface="Amasis MT Pro Black" panose="02040A04050005020304" pitchFamily="18" charset="0"/>
              </a:rPr>
            </a:br>
            <a:r>
              <a:rPr lang="en-US" dirty="0">
                <a:latin typeface="Amasis MT Pro Black" panose="02040A04050005020304" pitchFamily="18" charset="0"/>
              </a:rPr>
              <a:t>Compared to Overall Water Use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0CFED12-367E-F7C0-F386-7B68718D3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641578"/>
              </p:ext>
            </p:extLst>
          </p:nvPr>
        </p:nvGraphicFramePr>
        <p:xfrm>
          <a:off x="838200" y="1825624"/>
          <a:ext cx="10515600" cy="4270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93755823"/>
                    </a:ext>
                  </a:extLst>
                </a:gridCol>
              </a:tblGrid>
              <a:tr h="4270376">
                <a:tc>
                  <a:txBody>
                    <a:bodyPr/>
                    <a:lstStyle/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Water Use, Total U.S. annual water use is approximately 13.5 Trillion gal (USGS)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Annual Data Center water use estimates vary</a:t>
                      </a:r>
                    </a:p>
                    <a:p>
                      <a:pPr marL="1485900" lvl="2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2023 estimate of 17 Billon gallons annually 0.13%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(theconversation.com)</a:t>
                      </a:r>
                    </a:p>
                    <a:p>
                      <a:pPr marL="1485900" lvl="2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As high as 73 billion gallons/year by 2028 0.5%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(mostpolicyinitiativeorg)</a:t>
                      </a:r>
                    </a:p>
                    <a:p>
                      <a:pPr marL="1485900" lvl="2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Lack of Govt. data is concerning but overall a much smaller impact than electrical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However:  All sources reviewed note that local conditions matter for water use</a:t>
                      </a:r>
                    </a:p>
                    <a:p>
                      <a:pPr marL="1485900" lvl="2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More on that later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913940"/>
                  </a:ext>
                </a:extLst>
              </a:tr>
            </a:tbl>
          </a:graphicData>
        </a:graphic>
      </p:graphicFrame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A869639-2167-48E9-3788-83F26B578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2347"/>
            <a:ext cx="1408341" cy="1408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07D5E7-3756-5A6B-30AA-66C9DF0ACAFC}"/>
              </a:ext>
            </a:extLst>
          </p:cNvPr>
          <p:cNvSpPr txBox="1"/>
          <p:nvPr/>
        </p:nvSpPr>
        <p:spPr>
          <a:xfrm>
            <a:off x="3423920" y="6292820"/>
            <a:ext cx="5026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masis MT Pro Medium" panose="02040604050005020304" pitchFamily="18" charset="0"/>
              </a:rPr>
              <a:t>Serving Our Community for over 60 Years</a:t>
            </a:r>
          </a:p>
        </p:txBody>
      </p:sp>
    </p:spTree>
    <p:extLst>
      <p:ext uri="{BB962C8B-B14F-4D97-AF65-F5344CB8AC3E}">
        <p14:creationId xmlns:p14="http://schemas.microsoft.com/office/powerpoint/2010/main" val="3017763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2B28C9-1756-EB3C-95D6-9BAF4DAD0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FAE96-3153-D0BC-AB03-6A3F9BFB1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960" y="365125"/>
            <a:ext cx="8752840" cy="1325563"/>
          </a:xfrm>
          <a:ln w="317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dirty="0">
                <a:latin typeface="Amasis MT Pro Black" panose="02040A04050005020304" pitchFamily="18" charset="0"/>
              </a:rPr>
              <a:t>“Data Center’s”</a:t>
            </a:r>
            <a:br>
              <a:rPr lang="en-US" dirty="0">
                <a:latin typeface="Amasis MT Pro Black" panose="02040A04050005020304" pitchFamily="18" charset="0"/>
              </a:rPr>
            </a:br>
            <a:r>
              <a:rPr lang="en-US" dirty="0">
                <a:latin typeface="Amasis MT Pro Black" panose="02040A04050005020304" pitchFamily="18" charset="0"/>
              </a:rPr>
              <a:t>Pollution Issues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4BBF63E-4259-E691-CBBC-7555697D79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918830"/>
              </p:ext>
            </p:extLst>
          </p:nvPr>
        </p:nvGraphicFramePr>
        <p:xfrm>
          <a:off x="838200" y="1825624"/>
          <a:ext cx="10515600" cy="4270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93755823"/>
                    </a:ext>
                  </a:extLst>
                </a:gridCol>
              </a:tblGrid>
              <a:tr h="4270376">
                <a:tc>
                  <a:txBody>
                    <a:bodyPr/>
                    <a:lstStyle/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Major National Concerns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High Energy Demand, Strain on Power Grids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Greenhouse Gas emissions from power plants 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Evaporative Cooling Systems and Wastewater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Land use (location) and Habitat Disruption</a:t>
                      </a:r>
                    </a:p>
                    <a:p>
                      <a:pPr marL="571500" lvl="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Local Concerns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Air and Noise Pollution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E-Waste</a:t>
                      </a:r>
                    </a:p>
                    <a:p>
                      <a:pPr marL="1028700" lvl="1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Increased mining for rare earth minerals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913940"/>
                  </a:ext>
                </a:extLst>
              </a:tr>
            </a:tbl>
          </a:graphicData>
        </a:graphic>
      </p:graphicFrame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5ECE122-6A33-3C24-FD02-D7CE46953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2347"/>
            <a:ext cx="1408341" cy="1408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52A192-F8B3-E50F-C2F6-35EA6F0E9FAB}"/>
              </a:ext>
            </a:extLst>
          </p:cNvPr>
          <p:cNvSpPr txBox="1"/>
          <p:nvPr/>
        </p:nvSpPr>
        <p:spPr>
          <a:xfrm>
            <a:off x="3423920" y="6292820"/>
            <a:ext cx="5026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masis MT Pro Medium" panose="02040604050005020304" pitchFamily="18" charset="0"/>
              </a:rPr>
              <a:t>Serving Our Community for over 60 Years</a:t>
            </a:r>
          </a:p>
        </p:txBody>
      </p:sp>
    </p:spTree>
    <p:extLst>
      <p:ext uri="{BB962C8B-B14F-4D97-AF65-F5344CB8AC3E}">
        <p14:creationId xmlns:p14="http://schemas.microsoft.com/office/powerpoint/2010/main" val="37939891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SGUID" val="44"/>
  <p:tag name="SESIDS" val="19"/>
  <p:tag name="PRESGUID" val="17fe4e29-cf72-460f-966f-fbad15fcea9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720591629436488A4E284F1870BE6D" ma:contentTypeVersion="3" ma:contentTypeDescription="Create a new document." ma:contentTypeScope="" ma:versionID="242496566091ea46ed195a03208f6fdb">
  <xsd:schema xmlns:xsd="http://www.w3.org/2001/XMLSchema" xmlns:xs="http://www.w3.org/2001/XMLSchema" xmlns:p="http://schemas.microsoft.com/office/2006/metadata/properties" xmlns:ns3="c4b0a688-7887-4f2c-800f-38def0b48c25" targetNamespace="http://schemas.microsoft.com/office/2006/metadata/properties" ma:root="true" ma:fieldsID="455621e370702eec12376c831492e4fb" ns3:_="">
    <xsd:import namespace="c4b0a688-7887-4f2c-800f-38def0b48c2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0a688-7887-4f2c-800f-38def0b48c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7CC283-5248-42AE-88E5-551ADF57EAB2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c4b0a688-7887-4f2c-800f-38def0b48c2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3E6D73F-A7D3-4AEF-A280-8A1F3767AB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4BD19A-677A-4877-90A6-EAF9061A03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b0a688-7887-4f2c-800f-38def0b48c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40874</TotalTime>
  <Words>1293</Words>
  <Application>Microsoft Macintosh PowerPoint</Application>
  <PresentationFormat>Widescreen</PresentationFormat>
  <Paragraphs>179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Amasis MT Pro Black</vt:lpstr>
      <vt:lpstr>Amasis MT Pro Medium</vt:lpstr>
      <vt:lpstr>Arial</vt:lpstr>
      <vt:lpstr>Calibri</vt:lpstr>
      <vt:lpstr>Calibri Light</vt:lpstr>
      <vt:lpstr>Office Theme</vt:lpstr>
      <vt:lpstr>PowerPoint Presentation</vt:lpstr>
      <vt:lpstr>Agenda</vt:lpstr>
      <vt:lpstr>How Does it Work</vt:lpstr>
      <vt:lpstr>What All is in Data Centers</vt:lpstr>
      <vt:lpstr> A Brief History of           “Data Center’s”</vt:lpstr>
      <vt:lpstr> Regulations Governing            “Data Center’s”</vt:lpstr>
      <vt:lpstr>“Data Center’s” Compared to Other Business</vt:lpstr>
      <vt:lpstr>“Data Center’s” Compared to Overall Water Use</vt:lpstr>
      <vt:lpstr>“Data Center’s” Pollution Issues</vt:lpstr>
      <vt:lpstr>“Data Center’s” Water Pollution Issues</vt:lpstr>
      <vt:lpstr>Proposed Data Center CEC CEQA Permitting</vt:lpstr>
      <vt:lpstr>Proposed Data Center’s Local Permitting</vt:lpstr>
      <vt:lpstr>Data Center’s California Law Developments</vt:lpstr>
      <vt:lpstr>Data Center’s California Law Developments</vt:lpstr>
      <vt:lpstr>Inyokern Data Center Proposed Water Usage</vt:lpstr>
      <vt:lpstr>PowerPoint Presentation</vt:lpstr>
      <vt:lpstr>Data Center Concerns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Smith</dc:creator>
  <cp:lastModifiedBy>George Croll</cp:lastModifiedBy>
  <cp:revision>229</cp:revision>
  <cp:lastPrinted>2026-05-05T17:44:48Z</cp:lastPrinted>
  <dcterms:created xsi:type="dcterms:W3CDTF">2021-05-10T18:05:24Z</dcterms:created>
  <dcterms:modified xsi:type="dcterms:W3CDTF">2026-06-08T20:44:44Z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0x01010087720591629436488A4E284F1870BE6D</vt:lpwstr>
  </property>
</Properties>
</file>