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7" r:id="rId5"/>
    <p:sldId id="269" r:id="rId6"/>
    <p:sldId id="313" r:id="rId7"/>
    <p:sldId id="304" r:id="rId8"/>
    <p:sldId id="306" r:id="rId9"/>
    <p:sldId id="305" r:id="rId10"/>
    <p:sldId id="308" r:id="rId11"/>
    <p:sldId id="307" r:id="rId12"/>
    <p:sldId id="309" r:id="rId13"/>
    <p:sldId id="310" r:id="rId14"/>
    <p:sldId id="312" r:id="rId15"/>
    <p:sldId id="314" r:id="rId16"/>
    <p:sldId id="315" r:id="rId17"/>
    <p:sldId id="311" r:id="rId18"/>
    <p:sldId id="302" r:id="rId19"/>
  </p:sldIdLst>
  <p:sldSz cx="12192000" cy="6858000"/>
  <p:notesSz cx="6950075" cy="92360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63" d="100"/>
          <a:sy n="63" d="100"/>
        </p:scale>
        <p:origin x="1060" y="5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Croll" userId="6bfa1487-8321-4600-a454-74f401a9028d" providerId="ADAL" clId="{09094125-F13C-4BAE-9EB4-D09B7399040E}"/>
    <pc:docChg chg="undo custSel addSld delSld modSld sldOrd modNotesMaster">
      <pc:chgData name="George Croll" userId="6bfa1487-8321-4600-a454-74f401a9028d" providerId="ADAL" clId="{09094125-F13C-4BAE-9EB4-D09B7399040E}" dt="2026-04-07T16:02:19.903" v="11013" actId="20577"/>
      <pc:docMkLst>
        <pc:docMk/>
      </pc:docMkLst>
      <pc:sldChg chg="modSp mod">
        <pc:chgData name="George Croll" userId="6bfa1487-8321-4600-a454-74f401a9028d" providerId="ADAL" clId="{09094125-F13C-4BAE-9EB4-D09B7399040E}" dt="2026-04-07T15:50:20.566" v="10703" actId="20577"/>
        <pc:sldMkLst>
          <pc:docMk/>
          <pc:sldMk cId="3216046244" sldId="269"/>
        </pc:sldMkLst>
        <pc:spChg chg="mod">
          <ac:chgData name="George Croll" userId="6bfa1487-8321-4600-a454-74f401a9028d" providerId="ADAL" clId="{09094125-F13C-4BAE-9EB4-D09B7399040E}" dt="2026-04-07T15:48:09.303" v="10486" actId="20577"/>
          <ac:spMkLst>
            <pc:docMk/>
            <pc:sldMk cId="3216046244" sldId="269"/>
            <ac:spMk id="2" creationId="{6EC39868-513C-8CC5-23FE-D3F022154DC9}"/>
          </ac:spMkLst>
        </pc:spChg>
        <pc:graphicFrameChg chg="modGraphic">
          <ac:chgData name="George Croll" userId="6bfa1487-8321-4600-a454-74f401a9028d" providerId="ADAL" clId="{09094125-F13C-4BAE-9EB4-D09B7399040E}" dt="2026-04-07T15:50:20.566" v="10703" actId="20577"/>
          <ac:graphicFrameMkLst>
            <pc:docMk/>
            <pc:sldMk cId="3216046244" sldId="269"/>
            <ac:graphicFrameMk id="6" creationId="{9E431E75-DDCB-AAC8-7CD8-DC376A5E1113}"/>
          </ac:graphicFrameMkLst>
        </pc:graphicFrameChg>
      </pc:sldChg>
      <pc:sldChg chg="modSp mod">
        <pc:chgData name="George Croll" userId="6bfa1487-8321-4600-a454-74f401a9028d" providerId="ADAL" clId="{09094125-F13C-4BAE-9EB4-D09B7399040E}" dt="2026-04-07T15:47:41.570" v="10454" actId="20577"/>
        <pc:sldMkLst>
          <pc:docMk/>
          <pc:sldMk cId="1681570023" sldId="287"/>
        </pc:sldMkLst>
        <pc:spChg chg="mod">
          <ac:chgData name="George Croll" userId="6bfa1487-8321-4600-a454-74f401a9028d" providerId="ADAL" clId="{09094125-F13C-4BAE-9EB4-D09B7399040E}" dt="2026-04-07T15:47:41.570" v="10454" actId="20577"/>
          <ac:spMkLst>
            <pc:docMk/>
            <pc:sldMk cId="1681570023" sldId="287"/>
            <ac:spMk id="11" creationId="{79327997-797D-82F7-AFBA-891645B40EA1}"/>
          </ac:spMkLst>
        </pc:spChg>
      </pc:sldChg>
      <pc:sldChg chg="modSp add mod">
        <pc:chgData name="George Croll" userId="6bfa1487-8321-4600-a454-74f401a9028d" providerId="ADAL" clId="{09094125-F13C-4BAE-9EB4-D09B7399040E}" dt="2026-03-31T17:51:23.918" v="5793" actId="20577"/>
        <pc:sldMkLst>
          <pc:docMk/>
          <pc:sldMk cId="2744548752" sldId="304"/>
        </pc:sldMkLst>
        <pc:graphicFrameChg chg="mod modGraphic">
          <ac:chgData name="George Croll" userId="6bfa1487-8321-4600-a454-74f401a9028d" providerId="ADAL" clId="{09094125-F13C-4BAE-9EB4-D09B7399040E}" dt="2026-03-31T17:51:23.918" v="5793" actId="20577"/>
          <ac:graphicFrameMkLst>
            <pc:docMk/>
            <pc:sldMk cId="2744548752" sldId="304"/>
            <ac:graphicFrameMk id="6" creationId="{65207442-0537-EF13-8E12-AF4CF1B721C4}"/>
          </ac:graphicFrameMkLst>
        </pc:graphicFrameChg>
      </pc:sldChg>
      <pc:sldChg chg="modSp add mod">
        <pc:chgData name="George Croll" userId="6bfa1487-8321-4600-a454-74f401a9028d" providerId="ADAL" clId="{09094125-F13C-4BAE-9EB4-D09B7399040E}" dt="2026-04-01T17:20:46.975" v="6151" actId="20577"/>
        <pc:sldMkLst>
          <pc:docMk/>
          <pc:sldMk cId="2177615402" sldId="305"/>
        </pc:sldMkLst>
        <pc:spChg chg="mod">
          <ac:chgData name="George Croll" userId="6bfa1487-8321-4600-a454-74f401a9028d" providerId="ADAL" clId="{09094125-F13C-4BAE-9EB4-D09B7399040E}" dt="2026-04-01T17:19:56.424" v="6142" actId="20577"/>
          <ac:spMkLst>
            <pc:docMk/>
            <pc:sldMk cId="2177615402" sldId="305"/>
            <ac:spMk id="2" creationId="{C29FD4D3-6305-61CC-8CC1-C4055BDFC5C2}"/>
          </ac:spMkLst>
        </pc:spChg>
        <pc:graphicFrameChg chg="mod modGraphic">
          <ac:chgData name="George Croll" userId="6bfa1487-8321-4600-a454-74f401a9028d" providerId="ADAL" clId="{09094125-F13C-4BAE-9EB4-D09B7399040E}" dt="2026-04-01T17:20:46.975" v="6151" actId="20577"/>
          <ac:graphicFrameMkLst>
            <pc:docMk/>
            <pc:sldMk cId="2177615402" sldId="305"/>
            <ac:graphicFrameMk id="6" creationId="{245E3F12-176C-930A-F385-36EED6394115}"/>
          </ac:graphicFrameMkLst>
        </pc:graphicFrameChg>
      </pc:sldChg>
      <pc:sldChg chg="modSp add mod ord">
        <pc:chgData name="George Croll" userId="6bfa1487-8321-4600-a454-74f401a9028d" providerId="ADAL" clId="{09094125-F13C-4BAE-9EB4-D09B7399040E}" dt="2026-04-07T15:52:57.086" v="10771" actId="20577"/>
        <pc:sldMkLst>
          <pc:docMk/>
          <pc:sldMk cId="3662152998" sldId="306"/>
        </pc:sldMkLst>
        <pc:graphicFrameChg chg="modGraphic">
          <ac:chgData name="George Croll" userId="6bfa1487-8321-4600-a454-74f401a9028d" providerId="ADAL" clId="{09094125-F13C-4BAE-9EB4-D09B7399040E}" dt="2026-04-07T15:52:57.086" v="10771" actId="20577"/>
          <ac:graphicFrameMkLst>
            <pc:docMk/>
            <pc:sldMk cId="3662152998" sldId="306"/>
            <ac:graphicFrameMk id="6" creationId="{0211CDC3-B139-FAE4-64E4-12A13AAC1135}"/>
          </ac:graphicFrameMkLst>
        </pc:graphicFrameChg>
      </pc:sldChg>
      <pc:sldChg chg="modSp add mod">
        <pc:chgData name="George Croll" userId="6bfa1487-8321-4600-a454-74f401a9028d" providerId="ADAL" clId="{09094125-F13C-4BAE-9EB4-D09B7399040E}" dt="2026-03-31T17:57:18.551" v="6085" actId="20577"/>
        <pc:sldMkLst>
          <pc:docMk/>
          <pc:sldMk cId="3665635589" sldId="308"/>
        </pc:sldMkLst>
        <pc:spChg chg="mod">
          <ac:chgData name="George Croll" userId="6bfa1487-8321-4600-a454-74f401a9028d" providerId="ADAL" clId="{09094125-F13C-4BAE-9EB4-D09B7399040E}" dt="2026-03-31T17:35:02.701" v="4972" actId="20577"/>
          <ac:spMkLst>
            <pc:docMk/>
            <pc:sldMk cId="3665635589" sldId="308"/>
            <ac:spMk id="2" creationId="{2998B27C-F0B3-3C85-D13D-CAE1300BAE09}"/>
          </ac:spMkLst>
        </pc:spChg>
        <pc:graphicFrameChg chg="modGraphic">
          <ac:chgData name="George Croll" userId="6bfa1487-8321-4600-a454-74f401a9028d" providerId="ADAL" clId="{09094125-F13C-4BAE-9EB4-D09B7399040E}" dt="2026-03-31T17:57:18.551" v="6085" actId="20577"/>
          <ac:graphicFrameMkLst>
            <pc:docMk/>
            <pc:sldMk cId="3665635589" sldId="308"/>
            <ac:graphicFrameMk id="6" creationId="{CA6D6573-8970-E3A5-E4CE-532CF98F3A45}"/>
          </ac:graphicFrameMkLst>
        </pc:graphicFrameChg>
      </pc:sldChg>
      <pc:sldChg chg="addSp delSp modSp add mod">
        <pc:chgData name="George Croll" userId="6bfa1487-8321-4600-a454-74f401a9028d" providerId="ADAL" clId="{09094125-F13C-4BAE-9EB4-D09B7399040E}" dt="2026-04-07T15:54:48.795" v="10772" actId="20577"/>
        <pc:sldMkLst>
          <pc:docMk/>
          <pc:sldMk cId="651865583" sldId="309"/>
        </pc:sldMkLst>
        <pc:spChg chg="mod">
          <ac:chgData name="George Croll" userId="6bfa1487-8321-4600-a454-74f401a9028d" providerId="ADAL" clId="{09094125-F13C-4BAE-9EB4-D09B7399040E}" dt="2026-04-01T17:18:18.550" v="6087" actId="313"/>
          <ac:spMkLst>
            <pc:docMk/>
            <pc:sldMk cId="651865583" sldId="309"/>
            <ac:spMk id="2" creationId="{5F62881C-740F-8C8D-875B-2315C77A8981}"/>
          </ac:spMkLst>
        </pc:spChg>
        <pc:spChg chg="add mod">
          <ac:chgData name="George Croll" userId="6bfa1487-8321-4600-a454-74f401a9028d" providerId="ADAL" clId="{09094125-F13C-4BAE-9EB4-D09B7399040E}" dt="2026-04-07T15:54:48.795" v="10772" actId="20577"/>
          <ac:spMkLst>
            <pc:docMk/>
            <pc:sldMk cId="651865583" sldId="309"/>
            <ac:spMk id="6" creationId="{5BCF300E-C7FE-C34D-0AD3-E5C170813349}"/>
          </ac:spMkLst>
        </pc:spChg>
      </pc:sldChg>
      <pc:sldChg chg="modSp add mod ord">
        <pc:chgData name="George Croll" userId="6bfa1487-8321-4600-a454-74f401a9028d" providerId="ADAL" clId="{09094125-F13C-4BAE-9EB4-D09B7399040E}" dt="2026-04-07T15:55:07.460" v="10773" actId="20577"/>
        <pc:sldMkLst>
          <pc:docMk/>
          <pc:sldMk cId="917354383" sldId="310"/>
        </pc:sldMkLst>
        <pc:graphicFrameChg chg="modGraphic">
          <ac:chgData name="George Croll" userId="6bfa1487-8321-4600-a454-74f401a9028d" providerId="ADAL" clId="{09094125-F13C-4BAE-9EB4-D09B7399040E}" dt="2026-04-07T15:55:07.460" v="10773" actId="20577"/>
          <ac:graphicFrameMkLst>
            <pc:docMk/>
            <pc:sldMk cId="917354383" sldId="310"/>
            <ac:graphicFrameMk id="6" creationId="{45C63836-49C4-2562-10A7-35605A845F69}"/>
          </ac:graphicFrameMkLst>
        </pc:graphicFrameChg>
      </pc:sldChg>
      <pc:sldChg chg="modSp add mod">
        <pc:chgData name="George Croll" userId="6bfa1487-8321-4600-a454-74f401a9028d" providerId="ADAL" clId="{09094125-F13C-4BAE-9EB4-D09B7399040E}" dt="2026-04-07T16:02:19.903" v="11013" actId="20577"/>
        <pc:sldMkLst>
          <pc:docMk/>
          <pc:sldMk cId="3488831385" sldId="311"/>
        </pc:sldMkLst>
        <pc:spChg chg="mod">
          <ac:chgData name="George Croll" userId="6bfa1487-8321-4600-a454-74f401a9028d" providerId="ADAL" clId="{09094125-F13C-4BAE-9EB4-D09B7399040E}" dt="2026-03-31T17:30:31.998" v="4793" actId="20577"/>
          <ac:spMkLst>
            <pc:docMk/>
            <pc:sldMk cId="3488831385" sldId="311"/>
            <ac:spMk id="2" creationId="{E0006FB4-D14A-648B-D9CD-585A423C5A52}"/>
          </ac:spMkLst>
        </pc:spChg>
        <pc:graphicFrameChg chg="mod modGraphic">
          <ac:chgData name="George Croll" userId="6bfa1487-8321-4600-a454-74f401a9028d" providerId="ADAL" clId="{09094125-F13C-4BAE-9EB4-D09B7399040E}" dt="2026-04-07T16:02:19.903" v="11013" actId="20577"/>
          <ac:graphicFrameMkLst>
            <pc:docMk/>
            <pc:sldMk cId="3488831385" sldId="311"/>
            <ac:graphicFrameMk id="6" creationId="{2929A135-A24A-366D-AD31-F91760C34369}"/>
          </ac:graphicFrameMkLst>
        </pc:graphicFrameChg>
      </pc:sldChg>
      <pc:sldChg chg="modSp add mod">
        <pc:chgData name="George Croll" userId="6bfa1487-8321-4600-a454-74f401a9028d" providerId="ADAL" clId="{09094125-F13C-4BAE-9EB4-D09B7399040E}" dt="2026-04-07T15:57:33.430" v="10885" actId="20577"/>
        <pc:sldMkLst>
          <pc:docMk/>
          <pc:sldMk cId="3505712028" sldId="312"/>
        </pc:sldMkLst>
        <pc:spChg chg="mod">
          <ac:chgData name="George Croll" userId="6bfa1487-8321-4600-a454-74f401a9028d" providerId="ADAL" clId="{09094125-F13C-4BAE-9EB4-D09B7399040E}" dt="2026-04-01T20:06:49.424" v="6318" actId="20577"/>
          <ac:spMkLst>
            <pc:docMk/>
            <pc:sldMk cId="3505712028" sldId="312"/>
            <ac:spMk id="2" creationId="{C5E26A71-08F5-7AD6-AE2A-466907A691FB}"/>
          </ac:spMkLst>
        </pc:spChg>
        <pc:graphicFrameChg chg="modGraphic">
          <ac:chgData name="George Croll" userId="6bfa1487-8321-4600-a454-74f401a9028d" providerId="ADAL" clId="{09094125-F13C-4BAE-9EB4-D09B7399040E}" dt="2026-04-07T15:57:33.430" v="10885" actId="20577"/>
          <ac:graphicFrameMkLst>
            <pc:docMk/>
            <pc:sldMk cId="3505712028" sldId="312"/>
            <ac:graphicFrameMk id="6" creationId="{E0BE2A37-02A0-E217-68C4-B92CD8D5A574}"/>
          </ac:graphicFrameMkLst>
        </pc:graphicFrameChg>
      </pc:sldChg>
      <pc:sldChg chg="modSp add mod">
        <pc:chgData name="George Croll" userId="6bfa1487-8321-4600-a454-74f401a9028d" providerId="ADAL" clId="{09094125-F13C-4BAE-9EB4-D09B7399040E}" dt="2026-04-07T15:51:41.485" v="10768" actId="20577"/>
        <pc:sldMkLst>
          <pc:docMk/>
          <pc:sldMk cId="2613760279" sldId="313"/>
        </pc:sldMkLst>
        <pc:graphicFrameChg chg="modGraphic">
          <ac:chgData name="George Croll" userId="6bfa1487-8321-4600-a454-74f401a9028d" providerId="ADAL" clId="{09094125-F13C-4BAE-9EB4-D09B7399040E}" dt="2026-04-07T15:51:41.485" v="10768" actId="20577"/>
          <ac:graphicFrameMkLst>
            <pc:docMk/>
            <pc:sldMk cId="2613760279" sldId="313"/>
            <ac:graphicFrameMk id="6" creationId="{EE1AC747-B270-4028-1876-480AD6C7282D}"/>
          </ac:graphicFrameMkLst>
        </pc:graphicFrameChg>
      </pc:sldChg>
      <pc:sldChg chg="modSp add mod">
        <pc:chgData name="George Croll" userId="6bfa1487-8321-4600-a454-74f401a9028d" providerId="ADAL" clId="{09094125-F13C-4BAE-9EB4-D09B7399040E}" dt="2026-04-06T15:03:04.619" v="9544" actId="20577"/>
        <pc:sldMkLst>
          <pc:docMk/>
          <pc:sldMk cId="3370727662" sldId="314"/>
        </pc:sldMkLst>
        <pc:spChg chg="mod">
          <ac:chgData name="George Croll" userId="6bfa1487-8321-4600-a454-74f401a9028d" providerId="ADAL" clId="{09094125-F13C-4BAE-9EB4-D09B7399040E}" dt="2026-04-06T15:03:04.619" v="9544" actId="20577"/>
          <ac:spMkLst>
            <pc:docMk/>
            <pc:sldMk cId="3370727662" sldId="314"/>
            <ac:spMk id="2" creationId="{DEC16170-E3A2-C1EA-8E9B-CCF73DF15830}"/>
          </ac:spMkLst>
        </pc:spChg>
        <pc:graphicFrameChg chg="modGraphic">
          <ac:chgData name="George Croll" userId="6bfa1487-8321-4600-a454-74f401a9028d" providerId="ADAL" clId="{09094125-F13C-4BAE-9EB4-D09B7399040E}" dt="2026-04-06T15:02:41.883" v="9523" actId="20577"/>
          <ac:graphicFrameMkLst>
            <pc:docMk/>
            <pc:sldMk cId="3370727662" sldId="314"/>
            <ac:graphicFrameMk id="6" creationId="{48762786-A914-5402-B7B4-18EEF966386F}"/>
          </ac:graphicFrameMkLst>
        </pc:graphicFrameChg>
      </pc:sldChg>
      <pc:sldChg chg="modSp add mod">
        <pc:chgData name="George Croll" userId="6bfa1487-8321-4600-a454-74f401a9028d" providerId="ADAL" clId="{09094125-F13C-4BAE-9EB4-D09B7399040E}" dt="2026-04-06T18:05:58.876" v="10290" actId="20577"/>
        <pc:sldMkLst>
          <pc:docMk/>
          <pc:sldMk cId="1406371743" sldId="315"/>
        </pc:sldMkLst>
        <pc:spChg chg="mod">
          <ac:chgData name="George Croll" userId="6bfa1487-8321-4600-a454-74f401a9028d" providerId="ADAL" clId="{09094125-F13C-4BAE-9EB4-D09B7399040E}" dt="2026-04-06T15:03:14.217" v="9553" actId="20577"/>
          <ac:spMkLst>
            <pc:docMk/>
            <pc:sldMk cId="1406371743" sldId="315"/>
            <ac:spMk id="2" creationId="{65AB8FE5-61D7-36EF-7A94-76F19BE5CAE2}"/>
          </ac:spMkLst>
        </pc:spChg>
        <pc:graphicFrameChg chg="modGraphic">
          <ac:chgData name="George Croll" userId="6bfa1487-8321-4600-a454-74f401a9028d" providerId="ADAL" clId="{09094125-F13C-4BAE-9EB4-D09B7399040E}" dt="2026-04-06T18:05:58.876" v="10290" actId="20577"/>
          <ac:graphicFrameMkLst>
            <pc:docMk/>
            <pc:sldMk cId="1406371743" sldId="315"/>
            <ac:graphicFrameMk id="6" creationId="{1BC8D307-9C97-6B58-738C-A9F8875EAA6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DF494D2-CAAC-458B-8019-DD82204A6295}" type="datetimeFigureOut">
              <a:rPr lang="en-US" smtClean="0"/>
              <a:t>4/7/2026</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CD6031A-56E9-43B5-9384-D916F543189D}" type="slidenum">
              <a:rPr lang="en-US" smtClean="0"/>
              <a:t>‹#›</a:t>
            </a:fld>
            <a:endParaRPr lang="en-US" dirty="0"/>
          </a:p>
        </p:txBody>
      </p:sp>
    </p:spTree>
    <p:extLst>
      <p:ext uri="{BB962C8B-B14F-4D97-AF65-F5344CB8AC3E}">
        <p14:creationId xmlns:p14="http://schemas.microsoft.com/office/powerpoint/2010/main" val="11303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23A0-1976-4BC0-B885-EE912DF27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9E502-2165-4DD5-9D4F-2243CD876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75F8F-5D90-4196-BA6C-2E266E4CCF21}"/>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5" name="Footer Placeholder 4">
            <a:extLst>
              <a:ext uri="{FF2B5EF4-FFF2-40B4-BE49-F238E27FC236}">
                <a16:creationId xmlns:a16="http://schemas.microsoft.com/office/drawing/2014/main" id="{CB4B9141-0F1A-4297-A25E-CDAECAC59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54D7F5-A328-40F4-A64B-3C3F5CB8C3E1}"/>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140143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7A42-B7EC-496D-AFAB-CF9787925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3B5D9-1DC9-4B74-9012-C9A632074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E421D-3173-4A26-89FE-9DFF8C9083B9}"/>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5" name="Footer Placeholder 4">
            <a:extLst>
              <a:ext uri="{FF2B5EF4-FFF2-40B4-BE49-F238E27FC236}">
                <a16:creationId xmlns:a16="http://schemas.microsoft.com/office/drawing/2014/main" id="{1BE656EA-6167-4478-99D9-44F0521A10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897DCB-5C29-4EC0-8C9C-28E04936C6EF}"/>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38934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FBAD4-1B7D-45D9-8E25-85E4A0179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2CB75-787A-4E84-9766-D5CCAC99F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4B77F-93EB-4C17-90DE-3834B04A2941}"/>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5" name="Footer Placeholder 4">
            <a:extLst>
              <a:ext uri="{FF2B5EF4-FFF2-40B4-BE49-F238E27FC236}">
                <a16:creationId xmlns:a16="http://schemas.microsoft.com/office/drawing/2014/main" id="{3FBC65E7-10CD-4B40-99D7-F0680E3950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CB7FB9-CE4E-4CDB-BED3-7C941C01F0C6}"/>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375178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5CE2-3544-44B9-886E-70C1ECEC0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6244D-32DD-40F3-9135-E0F9E4BAF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0DCC7-1BD8-4128-86D0-4D5625CF47CB}"/>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5" name="Footer Placeholder 4">
            <a:extLst>
              <a:ext uri="{FF2B5EF4-FFF2-40B4-BE49-F238E27FC236}">
                <a16:creationId xmlns:a16="http://schemas.microsoft.com/office/drawing/2014/main" id="{FADA82EE-7994-4DAA-8D7B-72F1791C40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82621D-220F-4F0E-ADD9-10EC68CBCEF4}"/>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125621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F267-13CE-4FFE-98C3-F2CE80878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1B0DD-617E-4358-9C2A-874F7301B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871E8-A0D1-4B50-B023-0F3267A435AB}"/>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5" name="Footer Placeholder 4">
            <a:extLst>
              <a:ext uri="{FF2B5EF4-FFF2-40B4-BE49-F238E27FC236}">
                <a16:creationId xmlns:a16="http://schemas.microsoft.com/office/drawing/2014/main" id="{1EF5EB4F-F561-43CC-A385-66189D3DA0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776A7C-3C27-446F-89A1-0748323FC5E7}"/>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331788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548-80D1-44CE-865A-F3F05A98F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1931-06EF-4638-9E12-48482F2297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FC2F7-6D26-4E72-AA21-4AEFEFC5C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0C411D-2752-4057-A4AF-38058702CBDD}"/>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6" name="Footer Placeholder 5">
            <a:extLst>
              <a:ext uri="{FF2B5EF4-FFF2-40B4-BE49-F238E27FC236}">
                <a16:creationId xmlns:a16="http://schemas.microsoft.com/office/drawing/2014/main" id="{544E52B2-1EF7-4721-9644-4AA6521557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F38E63-CF56-4DD4-8099-E740F45F53EA}"/>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22098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DBA-26C7-4A40-BF3E-8890CE21F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E0344-6100-4AE0-9BA2-3F1056E45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A4EEE-59CC-4EF6-B471-407AF2F64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096D6-C87D-41CB-8D95-CC4A17355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A052-FC8B-47C4-A04D-A7960FCCF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9F56A-6CD5-453D-BD31-F2656E21CD1D}"/>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8" name="Footer Placeholder 7">
            <a:extLst>
              <a:ext uri="{FF2B5EF4-FFF2-40B4-BE49-F238E27FC236}">
                <a16:creationId xmlns:a16="http://schemas.microsoft.com/office/drawing/2014/main" id="{8E741DD1-9FAA-4836-8B3C-8F5E2148CF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A1385D3-1AB0-43C3-A564-F9F48076BA85}"/>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23548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3C8C-EE62-4D92-8F83-050C76FAD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CD5C71-D9BC-480F-BCDB-FFF2FD4C81B3}"/>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4" name="Footer Placeholder 3">
            <a:extLst>
              <a:ext uri="{FF2B5EF4-FFF2-40B4-BE49-F238E27FC236}">
                <a16:creationId xmlns:a16="http://schemas.microsoft.com/office/drawing/2014/main" id="{39E170F6-ADF7-464E-9415-2CB76E3560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8C6745-2886-45CC-AFF0-D4D6E96BC243}"/>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1567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80001-8550-4250-A4F6-BA09BE723447}"/>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3" name="Footer Placeholder 2">
            <a:extLst>
              <a:ext uri="{FF2B5EF4-FFF2-40B4-BE49-F238E27FC236}">
                <a16:creationId xmlns:a16="http://schemas.microsoft.com/office/drawing/2014/main" id="{7BD846B8-9A4C-4287-8A39-70F4087DC9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CF43D2-D13D-40CE-9D97-DCA150DE278F}"/>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22622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44E-CA9E-4ADF-854B-03C06709A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83DE4-251D-4AF4-9F1D-3AB607547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01C92-E9E4-4079-B19D-7146686A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A7F75-9E6B-461B-9781-4C6C170F34B6}"/>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6" name="Footer Placeholder 5">
            <a:extLst>
              <a:ext uri="{FF2B5EF4-FFF2-40B4-BE49-F238E27FC236}">
                <a16:creationId xmlns:a16="http://schemas.microsoft.com/office/drawing/2014/main" id="{77293118-26F2-4AAE-9CE2-E086EAD5FF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A9AEA1-7C75-423B-87A5-9215D1484335}"/>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39856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B4F-E521-45AE-9931-E59C1960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D3A16-590D-47C1-AED5-25D0B2F06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1E5821-E213-4935-A5FB-419C8F6E7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C34F6-35FE-4688-AB78-2CD83A65D49B}"/>
              </a:ext>
            </a:extLst>
          </p:cNvPr>
          <p:cNvSpPr>
            <a:spLocks noGrp="1"/>
          </p:cNvSpPr>
          <p:nvPr>
            <p:ph type="dt" sz="half" idx="10"/>
          </p:nvPr>
        </p:nvSpPr>
        <p:spPr/>
        <p:txBody>
          <a:bodyPr/>
          <a:lstStyle/>
          <a:p>
            <a:fld id="{57CBC9F0-2EB5-444B-9719-4F463A8E74B4}" type="datetimeFigureOut">
              <a:rPr lang="en-US" smtClean="0"/>
              <a:t>4/7/2026</a:t>
            </a:fld>
            <a:endParaRPr lang="en-US" dirty="0"/>
          </a:p>
        </p:txBody>
      </p:sp>
      <p:sp>
        <p:nvSpPr>
          <p:cNvPr id="6" name="Footer Placeholder 5">
            <a:extLst>
              <a:ext uri="{FF2B5EF4-FFF2-40B4-BE49-F238E27FC236}">
                <a16:creationId xmlns:a16="http://schemas.microsoft.com/office/drawing/2014/main" id="{60D0AC1A-5BF0-48E1-87B3-9FD5B2FDFC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1225B9-F9B5-4AD8-9111-2AC87BDA371C}"/>
              </a:ext>
            </a:extLst>
          </p:cNvPr>
          <p:cNvSpPr>
            <a:spLocks noGrp="1"/>
          </p:cNvSpPr>
          <p:nvPr>
            <p:ph type="sldNum" sz="quarter" idx="12"/>
          </p:nvPr>
        </p:nvSpPr>
        <p:spPr/>
        <p:txBody>
          <a:bodyPr/>
          <a:lstStyle/>
          <a:p>
            <a:fld id="{9FC6CB5B-1051-41BC-9DDE-28C05F3C22D2}" type="slidenum">
              <a:rPr lang="en-US" smtClean="0"/>
              <a:t>‹#›</a:t>
            </a:fld>
            <a:endParaRPr lang="en-US" dirty="0"/>
          </a:p>
        </p:txBody>
      </p:sp>
    </p:spTree>
    <p:extLst>
      <p:ext uri="{BB962C8B-B14F-4D97-AF65-F5344CB8AC3E}">
        <p14:creationId xmlns:p14="http://schemas.microsoft.com/office/powerpoint/2010/main" val="188008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28A01-356A-42D6-9419-89E560E5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66A7E-0184-43DF-8DD7-2E78B0923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D8402-2853-4D44-8FD2-66B543DCB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BC9F0-2EB5-444B-9719-4F463A8E74B4}" type="datetimeFigureOut">
              <a:rPr lang="en-US" smtClean="0"/>
              <a:t>4/7/2026</a:t>
            </a:fld>
            <a:endParaRPr lang="en-US" dirty="0"/>
          </a:p>
        </p:txBody>
      </p:sp>
      <p:sp>
        <p:nvSpPr>
          <p:cNvPr id="5" name="Footer Placeholder 4">
            <a:extLst>
              <a:ext uri="{FF2B5EF4-FFF2-40B4-BE49-F238E27FC236}">
                <a16:creationId xmlns:a16="http://schemas.microsoft.com/office/drawing/2014/main" id="{F4049A58-C838-4B41-8A59-D6AEEF35D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275D35-D114-47A9-A46D-98A318324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6CB5B-1051-41BC-9DDE-28C05F3C22D2}" type="slidenum">
              <a:rPr lang="en-US" smtClean="0"/>
              <a:t>‹#›</a:t>
            </a:fld>
            <a:endParaRPr lang="en-US" dirty="0"/>
          </a:p>
        </p:txBody>
      </p:sp>
    </p:spTree>
    <p:extLst>
      <p:ext uri="{BB962C8B-B14F-4D97-AF65-F5344CB8AC3E}">
        <p14:creationId xmlns:p14="http://schemas.microsoft.com/office/powerpoint/2010/main" val="401647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DB42FBAD-AF8F-21FB-2F06-97B049AD0527}"/>
            </a:ext>
          </a:extLst>
        </p:cNvPr>
        <p:cNvGrpSpPr/>
        <p:nvPr/>
      </p:nvGrpSpPr>
      <p:grpSpPr>
        <a:xfrm>
          <a:off x="0" y="0"/>
          <a:ext cx="0" cy="0"/>
          <a:chOff x="0" y="0"/>
          <a:chExt cx="0" cy="0"/>
        </a:xfrm>
      </p:grpSpPr>
      <p:pic>
        <p:nvPicPr>
          <p:cNvPr id="3" name="Picture 2" descr="A close up of water">
            <a:extLst>
              <a:ext uri="{FF2B5EF4-FFF2-40B4-BE49-F238E27FC236}">
                <a16:creationId xmlns:a16="http://schemas.microsoft.com/office/drawing/2014/main" id="{C775AF9A-1FD2-F110-56CE-2CF7C16E6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47385"/>
          </a:xfrm>
          <a:prstGeom prst="rect">
            <a:avLst/>
          </a:prstGeom>
          <a:ln w="31750">
            <a:solidFill>
              <a:srgbClr val="00B0F0"/>
            </a:solidFill>
          </a:ln>
        </p:spPr>
      </p:pic>
      <p:pic>
        <p:nvPicPr>
          <p:cNvPr id="7" name="Picture 6" descr="A close up of a sign&#10;&#10;Description automatically generated">
            <a:extLst>
              <a:ext uri="{FF2B5EF4-FFF2-40B4-BE49-F238E27FC236}">
                <a16:creationId xmlns:a16="http://schemas.microsoft.com/office/drawing/2014/main" id="{EB9E9E04-1493-7A51-90E7-F10D47879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9" y="0"/>
            <a:ext cx="1897439" cy="1897439"/>
          </a:xfrm>
          <a:prstGeom prst="rect">
            <a:avLst/>
          </a:prstGeom>
        </p:spPr>
      </p:pic>
      <p:sp>
        <p:nvSpPr>
          <p:cNvPr id="5" name="Subtitle 4">
            <a:extLst>
              <a:ext uri="{FF2B5EF4-FFF2-40B4-BE49-F238E27FC236}">
                <a16:creationId xmlns:a16="http://schemas.microsoft.com/office/drawing/2014/main" id="{465E99E2-DDA8-6254-BDB2-746126001891}"/>
              </a:ext>
            </a:extLst>
          </p:cNvPr>
          <p:cNvSpPr>
            <a:spLocks noGrp="1"/>
          </p:cNvSpPr>
          <p:nvPr>
            <p:ph type="subTitle" idx="1"/>
          </p:nvPr>
        </p:nvSpPr>
        <p:spPr>
          <a:xfrm>
            <a:off x="2602054" y="314957"/>
            <a:ext cx="6885782" cy="18669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0">
            <a:solidFill>
              <a:schemeClr val="bg1"/>
            </a:solidFill>
          </a:ln>
        </p:spPr>
        <p:txBody>
          <a:bodyPr/>
          <a:lstStyle/>
          <a:p>
            <a:endParaRPr lang="en-US" dirty="0"/>
          </a:p>
          <a:p>
            <a:r>
              <a:rPr lang="en-US" sz="2800" dirty="0">
                <a:latin typeface="Amasis MT Pro Black" panose="020F0502020204030204" pitchFamily="18" charset="0"/>
              </a:rPr>
              <a:t>Indian Wells Valley Water District</a:t>
            </a:r>
          </a:p>
          <a:p>
            <a:r>
              <a:rPr lang="en-US" dirty="0">
                <a:latin typeface="Amasis MT Pro Medium" panose="020F0502020204030204" pitchFamily="18" charset="0"/>
              </a:rPr>
              <a:t>Celebrating more than 60 Years of Service</a:t>
            </a:r>
          </a:p>
          <a:p>
            <a:r>
              <a:rPr lang="en-US" dirty="0">
                <a:latin typeface="Amasis MT Pro Medium" panose="02040604050005020304" pitchFamily="18" charset="0"/>
              </a:rPr>
              <a:t>www.iwvwd.com</a:t>
            </a:r>
          </a:p>
        </p:txBody>
      </p:sp>
      <p:pic>
        <p:nvPicPr>
          <p:cNvPr id="6" name="Picture 5" descr="A close up of a sign&#10;&#10;Description automatically generated">
            <a:extLst>
              <a:ext uri="{FF2B5EF4-FFF2-40B4-BE49-F238E27FC236}">
                <a16:creationId xmlns:a16="http://schemas.microsoft.com/office/drawing/2014/main" id="{4169C477-F248-11D9-10BD-0E6FB396F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370" y="0"/>
            <a:ext cx="2048641" cy="2048641"/>
          </a:xfrm>
          <a:prstGeom prst="rect">
            <a:avLst/>
          </a:prstGeom>
        </p:spPr>
      </p:pic>
      <p:sp>
        <p:nvSpPr>
          <p:cNvPr id="11" name="TextBox 10">
            <a:extLst>
              <a:ext uri="{FF2B5EF4-FFF2-40B4-BE49-F238E27FC236}">
                <a16:creationId xmlns:a16="http://schemas.microsoft.com/office/drawing/2014/main" id="{79327997-797D-82F7-AFBA-891645B40EA1}"/>
              </a:ext>
            </a:extLst>
          </p:cNvPr>
          <p:cNvSpPr txBox="1"/>
          <p:nvPr/>
        </p:nvSpPr>
        <p:spPr>
          <a:xfrm>
            <a:off x="914478" y="3170208"/>
            <a:ext cx="10260950" cy="1938992"/>
          </a:xfrm>
          <a:prstGeom prst="rect">
            <a:avLst/>
          </a:prstGeom>
          <a:solidFill>
            <a:schemeClr val="accent1">
              <a:lumMod val="20000"/>
              <a:lumOff val="80000"/>
              <a:alpha val="68000"/>
            </a:schemeClr>
          </a:solidFill>
        </p:spPr>
        <p:txBody>
          <a:bodyPr wrap="none" rtlCol="0">
            <a:spAutoFit/>
          </a:bodyPr>
          <a:lstStyle/>
          <a:p>
            <a:pPr algn="ctr"/>
            <a:r>
              <a:rPr lang="en-US" sz="6000" dirty="0"/>
              <a:t>WRDA Overview</a:t>
            </a:r>
          </a:p>
          <a:p>
            <a:pPr algn="ctr"/>
            <a:r>
              <a:rPr lang="en-US" sz="6000" dirty="0"/>
              <a:t>Imported Water Pipeline Project</a:t>
            </a:r>
          </a:p>
        </p:txBody>
      </p:sp>
    </p:spTree>
    <p:extLst>
      <p:ext uri="{BB962C8B-B14F-4D97-AF65-F5344CB8AC3E}">
        <p14:creationId xmlns:p14="http://schemas.microsoft.com/office/powerpoint/2010/main" val="168157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75A472D-B287-6090-26C7-1D4E24582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20AA7-35BD-9EBA-AB21-894E4696D6DC}"/>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CRS Report to Congress</a:t>
            </a:r>
            <a:br>
              <a:rPr lang="en-US" dirty="0">
                <a:latin typeface="Amasis MT Pro Black" panose="02040A04050005020304" pitchFamily="18" charset="0"/>
              </a:rPr>
            </a:br>
            <a:r>
              <a:rPr lang="en-US" dirty="0">
                <a:latin typeface="Amasis MT Pro Black" panose="02040A04050005020304" pitchFamily="18" charset="0"/>
              </a:rPr>
              <a:t>“Recommendations”</a:t>
            </a:r>
          </a:p>
        </p:txBody>
      </p:sp>
      <p:graphicFrame>
        <p:nvGraphicFramePr>
          <p:cNvPr id="6" name="Content Placeholder 5">
            <a:extLst>
              <a:ext uri="{FF2B5EF4-FFF2-40B4-BE49-F238E27FC236}">
                <a16:creationId xmlns:a16="http://schemas.microsoft.com/office/drawing/2014/main" id="{45C63836-49C4-2562-10A7-35605A845F69}"/>
              </a:ext>
            </a:extLst>
          </p:cNvPr>
          <p:cNvGraphicFramePr>
            <a:graphicFrameLocks noGrp="1"/>
          </p:cNvGraphicFramePr>
          <p:nvPr>
            <p:ph idx="1"/>
            <p:extLst>
              <p:ext uri="{D42A27DB-BD31-4B8C-83A1-F6EECF244321}">
                <p14:modId xmlns:p14="http://schemas.microsoft.com/office/powerpoint/2010/main" val="164601903"/>
              </p:ext>
            </p:extLst>
          </p:nvPr>
        </p:nvGraphicFramePr>
        <p:xfrm>
          <a:off x="838200" y="1825624"/>
          <a:ext cx="10515600" cy="46024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51656">
                <a:tc>
                  <a:txBody>
                    <a:bodyPr/>
                    <a:lstStyle/>
                    <a:p>
                      <a:pPr marL="571500" indent="-571500" algn="l">
                        <a:buFont typeface="Arial" panose="020B0604020202020204" pitchFamily="34" charset="0"/>
                        <a:buChar char="•"/>
                      </a:pPr>
                      <a:r>
                        <a:rPr lang="en-US" sz="2800" dirty="0">
                          <a:solidFill>
                            <a:schemeClr val="tx1"/>
                          </a:solidFill>
                        </a:rPr>
                        <a:t>The CRS report recommends that Congress address this problem in one of the following ways</a:t>
                      </a:r>
                    </a:p>
                    <a:p>
                      <a:pPr marL="1028700" lvl="1" indent="-571500" algn="l">
                        <a:buFont typeface="Arial" panose="020B0604020202020204" pitchFamily="34" charset="0"/>
                        <a:buChar char="•"/>
                      </a:pPr>
                      <a:r>
                        <a:rPr lang="en-US" sz="2400" dirty="0">
                          <a:solidFill>
                            <a:schemeClr val="tx1"/>
                          </a:solidFill>
                        </a:rPr>
                        <a:t>Deauthorize currently “Authorized” Projects</a:t>
                      </a:r>
                    </a:p>
                    <a:p>
                      <a:pPr marL="1485900" lvl="2" indent="-571500" algn="l">
                        <a:buFont typeface="Arial" panose="020B0604020202020204" pitchFamily="34" charset="0"/>
                        <a:buChar char="•"/>
                      </a:pPr>
                      <a:r>
                        <a:rPr lang="en-US" sz="2400" dirty="0">
                          <a:solidFill>
                            <a:schemeClr val="tx1"/>
                          </a:solidFill>
                        </a:rPr>
                        <a:t>This authority already exists but has not been used</a:t>
                      </a:r>
                    </a:p>
                    <a:p>
                      <a:pPr marL="1028700" lvl="1" indent="-571500" algn="l">
                        <a:buFont typeface="Arial" panose="020B0604020202020204" pitchFamily="34" charset="0"/>
                        <a:buChar char="•"/>
                      </a:pPr>
                      <a:r>
                        <a:rPr lang="en-US" sz="2400" dirty="0">
                          <a:solidFill>
                            <a:schemeClr val="tx1"/>
                          </a:solidFill>
                        </a:rPr>
                        <a:t>Should the USACOE be doing these projects at all? </a:t>
                      </a:r>
                    </a:p>
                    <a:p>
                      <a:pPr marL="1485900" lvl="2" indent="-571500" algn="l">
                        <a:buFont typeface="Arial" panose="020B0604020202020204" pitchFamily="34" charset="0"/>
                        <a:buChar char="•"/>
                      </a:pPr>
                      <a:r>
                        <a:rPr lang="en-US" sz="2400" dirty="0">
                          <a:solidFill>
                            <a:schemeClr val="tx1"/>
                          </a:solidFill>
                        </a:rPr>
                        <a:t>Other similar federal programs already exist </a:t>
                      </a:r>
                    </a:p>
                    <a:p>
                      <a:pPr marL="1028700" lvl="1" indent="-571500" algn="l">
                        <a:buFont typeface="Arial" panose="020B0604020202020204" pitchFamily="34" charset="0"/>
                        <a:buChar char="•"/>
                      </a:pPr>
                      <a:r>
                        <a:rPr lang="en-US" sz="2400" dirty="0">
                          <a:solidFill>
                            <a:schemeClr val="tx1"/>
                          </a:solidFill>
                        </a:rPr>
                        <a:t>More clearly define how EI projects get funded (three options)</a:t>
                      </a:r>
                    </a:p>
                    <a:p>
                      <a:pPr marL="1485900" lvl="2" indent="-571500" algn="l">
                        <a:buFont typeface="Arial" panose="020B0604020202020204" pitchFamily="34" charset="0"/>
                        <a:buChar char="•"/>
                      </a:pPr>
                      <a:r>
                        <a:rPr lang="en-US" sz="2400" dirty="0">
                          <a:solidFill>
                            <a:schemeClr val="tx1"/>
                          </a:solidFill>
                        </a:rPr>
                        <a:t>Only via Congressional Requests</a:t>
                      </a:r>
                    </a:p>
                    <a:p>
                      <a:pPr marL="1485900" lvl="2" indent="-571500" algn="l">
                        <a:buFont typeface="Arial" panose="020B0604020202020204" pitchFamily="34" charset="0"/>
                        <a:buChar char="•"/>
                      </a:pPr>
                      <a:r>
                        <a:rPr lang="en-US" sz="2400" dirty="0">
                          <a:solidFill>
                            <a:schemeClr val="tx1"/>
                          </a:solidFill>
                        </a:rPr>
                        <a:t>Risk and benefit criteria if Appropriations are included as a part of regular funding</a:t>
                      </a:r>
                    </a:p>
                    <a:p>
                      <a:pPr marL="1485900" lvl="2" indent="-571500" algn="l">
                        <a:buFont typeface="Arial" panose="020B0604020202020204" pitchFamily="34" charset="0"/>
                        <a:buChar char="•"/>
                      </a:pPr>
                      <a:r>
                        <a:rPr lang="en-US" sz="2400" dirty="0">
                          <a:solidFill>
                            <a:schemeClr val="tx1"/>
                          </a:solidFill>
                        </a:rPr>
                        <a:t>Other methods</a:t>
                      </a:r>
                    </a:p>
                    <a:p>
                      <a:pPr marL="571500" indent="-571500" algn="l">
                        <a:buFont typeface="Arial" panose="020B0604020202020204" pitchFamily="34" charset="0"/>
                        <a:buChar char="•"/>
                      </a:pPr>
                      <a:endParaRPr lang="en-US" sz="2400" dirty="0">
                        <a:solidFill>
                          <a:schemeClr val="tx1"/>
                        </a:solidFill>
                      </a:endParaRP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6A3B82FD-3833-7E18-83E7-13AEF3E7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133B8DB1-97C8-E29F-8917-890936654F18}"/>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91735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5CA3977-3B42-B540-2B6F-2070A13F2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26A71-08F5-7AD6-AE2A-466907A691FB}"/>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What is the GA Currently Doing to Fund the Pipeline</a:t>
            </a:r>
          </a:p>
        </p:txBody>
      </p:sp>
      <p:graphicFrame>
        <p:nvGraphicFramePr>
          <p:cNvPr id="6" name="Content Placeholder 5">
            <a:extLst>
              <a:ext uri="{FF2B5EF4-FFF2-40B4-BE49-F238E27FC236}">
                <a16:creationId xmlns:a16="http://schemas.microsoft.com/office/drawing/2014/main" id="{E0BE2A37-02A0-E217-68C4-B92CD8D5A574}"/>
              </a:ext>
            </a:extLst>
          </p:cNvPr>
          <p:cNvGraphicFramePr>
            <a:graphicFrameLocks noGrp="1"/>
          </p:cNvGraphicFramePr>
          <p:nvPr>
            <p:ph idx="1"/>
            <p:extLst>
              <p:ext uri="{D42A27DB-BD31-4B8C-83A1-F6EECF244321}">
                <p14:modId xmlns:p14="http://schemas.microsoft.com/office/powerpoint/2010/main" val="3918197128"/>
              </p:ext>
            </p:extLst>
          </p:nvPr>
        </p:nvGraphicFramePr>
        <p:xfrm>
          <a:off x="838200" y="1825624"/>
          <a:ext cx="10515600" cy="435165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51656">
                <a:tc>
                  <a:txBody>
                    <a:bodyPr/>
                    <a:lstStyle/>
                    <a:p>
                      <a:pPr marL="571500" indent="-571500" algn="l">
                        <a:buFont typeface="Arial" panose="020B0604020202020204" pitchFamily="34" charset="0"/>
                        <a:buChar char="•"/>
                      </a:pPr>
                      <a:r>
                        <a:rPr lang="en-US" sz="2400" b="1" dirty="0">
                          <a:solidFill>
                            <a:schemeClr val="tx1"/>
                          </a:solidFill>
                        </a:rPr>
                        <a:t>Oct 2025 – GA Board Packet states that the GA is working to execute an agreement with the ACOE under the Planning Assistance to States Program (PAS)</a:t>
                      </a:r>
                    </a:p>
                    <a:p>
                      <a:pPr marL="1028700" lvl="1" indent="-571500" algn="l">
                        <a:buFont typeface="Arial" panose="020B0604020202020204" pitchFamily="34" charset="0"/>
                        <a:buChar char="•"/>
                      </a:pPr>
                      <a:r>
                        <a:rPr lang="en-US" sz="2000" b="1" dirty="0">
                          <a:solidFill>
                            <a:schemeClr val="tx1"/>
                          </a:solidFill>
                        </a:rPr>
                        <a:t>No agreement has been mentioned since Oct 2025</a:t>
                      </a:r>
                    </a:p>
                    <a:p>
                      <a:pPr marL="1028700" lvl="1" indent="-571500" algn="l">
                        <a:buFont typeface="Arial" panose="020B0604020202020204" pitchFamily="34" charset="0"/>
                        <a:buChar char="•"/>
                      </a:pPr>
                      <a:r>
                        <a:rPr lang="en-US" sz="2000" b="1" dirty="0">
                          <a:solidFill>
                            <a:schemeClr val="tx1"/>
                          </a:solidFill>
                        </a:rPr>
                        <a:t>No construction is allowed under the PAS Program</a:t>
                      </a:r>
                    </a:p>
                    <a:p>
                      <a:pPr marL="1028700" lvl="1" indent="-571500" algn="l">
                        <a:buFont typeface="Arial" panose="020B0604020202020204" pitchFamily="34" charset="0"/>
                        <a:buChar char="•"/>
                      </a:pPr>
                      <a:r>
                        <a:rPr lang="en-US" sz="2000" b="1" dirty="0">
                          <a:solidFill>
                            <a:schemeClr val="tx1"/>
                          </a:solidFill>
                        </a:rPr>
                        <a:t>There is a 50/50 funds matching requirement for this program</a:t>
                      </a:r>
                    </a:p>
                    <a:p>
                      <a:pPr marL="1028700" lvl="1" indent="-571500" algn="l">
                        <a:buFont typeface="Arial" panose="020B0604020202020204" pitchFamily="34" charset="0"/>
                        <a:buChar char="•"/>
                      </a:pPr>
                      <a:r>
                        <a:rPr lang="en-US" sz="2000" b="1" dirty="0">
                          <a:solidFill>
                            <a:schemeClr val="tx1"/>
                          </a:solidFill>
                        </a:rPr>
                        <a:t>The proposed 2026 GA Budget has a $50k line item for Stetson PAS support</a:t>
                      </a:r>
                    </a:p>
                    <a:p>
                      <a:pPr marL="1028700" lvl="1" indent="-571500" algn="l">
                        <a:buFont typeface="Arial" panose="020B0604020202020204" pitchFamily="34" charset="0"/>
                        <a:buChar char="•"/>
                      </a:pPr>
                      <a:r>
                        <a:rPr lang="en-US" sz="2000" b="1" dirty="0">
                          <a:solidFill>
                            <a:schemeClr val="tx1"/>
                          </a:solidFill>
                        </a:rPr>
                        <a:t>Purpose of funds unclear</a:t>
                      </a:r>
                    </a:p>
                    <a:p>
                      <a:pPr marL="571500" lvl="0" indent="-571500" algn="l">
                        <a:buFont typeface="Arial" panose="020B0604020202020204" pitchFamily="34" charset="0"/>
                        <a:buChar char="•"/>
                      </a:pPr>
                      <a:r>
                        <a:rPr lang="en-US" sz="2400" b="1" dirty="0">
                          <a:solidFill>
                            <a:schemeClr val="tx1"/>
                          </a:solidFill>
                        </a:rPr>
                        <a:t>Nov 2025 – GA board approved a $5M “earmark” request for WRDA funding</a:t>
                      </a:r>
                    </a:p>
                    <a:p>
                      <a:pPr marL="1028700" lvl="1" indent="-571500" algn="l">
                        <a:buFont typeface="Arial" panose="020B0604020202020204" pitchFamily="34" charset="0"/>
                        <a:buChar char="•"/>
                      </a:pPr>
                      <a:r>
                        <a:rPr lang="en-US" sz="2000" b="1" dirty="0">
                          <a:solidFill>
                            <a:schemeClr val="tx1"/>
                          </a:solidFill>
                        </a:rPr>
                        <a:t>A review of the relevant congressional CPF (earmark) requests does not show any request has been put forward by either the House or Senate members representing the area as of 04/01/2026</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D1F7D2E1-1A43-54ED-D464-13BE69473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12A50C8-BF3A-E8BB-EB2B-0A968F80A38A}"/>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350571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28F1676-5924-A96A-8C4C-37079654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16170-E3A2-C1EA-8E9B-CCF73DF15830}"/>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rPr>
              <a:t>What Other Options Exist to Fund the Pipeline (Loans)</a:t>
            </a:r>
          </a:p>
        </p:txBody>
      </p:sp>
      <p:graphicFrame>
        <p:nvGraphicFramePr>
          <p:cNvPr id="6" name="Content Placeholder 5">
            <a:extLst>
              <a:ext uri="{FF2B5EF4-FFF2-40B4-BE49-F238E27FC236}">
                <a16:creationId xmlns:a16="http://schemas.microsoft.com/office/drawing/2014/main" id="{48762786-A914-5402-B7B4-18EEF966386F}"/>
              </a:ext>
            </a:extLst>
          </p:cNvPr>
          <p:cNvGraphicFramePr>
            <a:graphicFrameLocks noGrp="1"/>
          </p:cNvGraphicFramePr>
          <p:nvPr>
            <p:ph idx="1"/>
            <p:extLst>
              <p:ext uri="{D42A27DB-BD31-4B8C-83A1-F6EECF244321}">
                <p14:modId xmlns:p14="http://schemas.microsoft.com/office/powerpoint/2010/main" val="2704463164"/>
              </p:ext>
            </p:extLst>
          </p:nvPr>
        </p:nvGraphicFramePr>
        <p:xfrm>
          <a:off x="838200" y="1825624"/>
          <a:ext cx="10515600" cy="435165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51656">
                <a:tc>
                  <a:txBody>
                    <a:bodyPr/>
                    <a:lstStyle/>
                    <a:p>
                      <a:pPr marL="571500" indent="-571500" algn="l">
                        <a:buFont typeface="Arial" panose="020B0604020202020204" pitchFamily="34" charset="0"/>
                        <a:buChar char="•"/>
                      </a:pPr>
                      <a:r>
                        <a:rPr lang="en-US" sz="2400" b="1" dirty="0">
                          <a:solidFill>
                            <a:schemeClr val="tx1"/>
                          </a:solidFill>
                        </a:rPr>
                        <a:t>WIFIA – Water Infrastructure Finance and Innovation Act</a:t>
                      </a:r>
                    </a:p>
                    <a:p>
                      <a:pPr marL="1028700" lvl="1" indent="-571500" algn="l">
                        <a:buFont typeface="Arial" panose="020B0604020202020204" pitchFamily="34" charset="0"/>
                        <a:buChar char="•"/>
                      </a:pPr>
                      <a:r>
                        <a:rPr lang="en-US" sz="2000" b="1" dirty="0">
                          <a:solidFill>
                            <a:schemeClr val="tx1"/>
                          </a:solidFill>
                        </a:rPr>
                        <a:t>A Federal “loan” program, not a Grant Program</a:t>
                      </a:r>
                    </a:p>
                    <a:p>
                      <a:pPr marL="1028700" lvl="1" indent="-571500" algn="l">
                        <a:buFont typeface="Arial" panose="020B0604020202020204" pitchFamily="34" charset="0"/>
                        <a:buChar char="•"/>
                      </a:pPr>
                      <a:r>
                        <a:rPr lang="en-US" sz="2000" b="1" dirty="0">
                          <a:solidFill>
                            <a:schemeClr val="tx1"/>
                          </a:solidFill>
                        </a:rPr>
                        <a:t>Requires a 50% match for funding</a:t>
                      </a:r>
                    </a:p>
                    <a:p>
                      <a:pPr marL="1028700" lvl="1" indent="-571500" algn="l">
                        <a:buFont typeface="Arial" panose="020B0604020202020204" pitchFamily="34" charset="0"/>
                        <a:buChar char="•"/>
                      </a:pPr>
                      <a:r>
                        <a:rPr lang="en-US" sz="2000" b="1" dirty="0">
                          <a:solidFill>
                            <a:schemeClr val="tx1"/>
                          </a:solidFill>
                        </a:rPr>
                        <a:t>Can be coupled with an SRF Loan</a:t>
                      </a:r>
                    </a:p>
                    <a:p>
                      <a:pPr marL="1028700" lvl="1" indent="-571500" algn="l">
                        <a:buFont typeface="Arial" panose="020B0604020202020204" pitchFamily="34" charset="0"/>
                        <a:buChar char="•"/>
                      </a:pPr>
                      <a:r>
                        <a:rPr lang="en-US" sz="2000" b="1" dirty="0">
                          <a:solidFill>
                            <a:schemeClr val="tx1"/>
                          </a:solidFill>
                        </a:rPr>
                        <a:t>All costs must be repaid</a:t>
                      </a:r>
                    </a:p>
                    <a:p>
                      <a:pPr marL="571500" indent="-571500" algn="l">
                        <a:buFont typeface="Arial" panose="020B0604020202020204" pitchFamily="34" charset="0"/>
                        <a:buChar char="•"/>
                      </a:pPr>
                      <a:r>
                        <a:rPr lang="en-US" sz="2400" b="1" dirty="0">
                          <a:solidFill>
                            <a:schemeClr val="tx1"/>
                          </a:solidFill>
                        </a:rPr>
                        <a:t>SRF – State Revolving Fund</a:t>
                      </a:r>
                    </a:p>
                    <a:p>
                      <a:pPr marL="1028700" lvl="1" indent="-571500" algn="l">
                        <a:buFont typeface="Arial" panose="020B0604020202020204" pitchFamily="34" charset="0"/>
                        <a:buChar char="•"/>
                      </a:pPr>
                      <a:r>
                        <a:rPr lang="en-US" sz="2000" b="1" dirty="0">
                          <a:solidFill>
                            <a:schemeClr val="tx1"/>
                          </a:solidFill>
                        </a:rPr>
                        <a:t>This is a State run “loan” program, not Grant Program</a:t>
                      </a:r>
                    </a:p>
                    <a:p>
                      <a:pPr marL="1028700" lvl="1" indent="-571500" algn="l">
                        <a:buFont typeface="Arial" panose="020B0604020202020204" pitchFamily="34" charset="0"/>
                        <a:buChar char="•"/>
                      </a:pPr>
                      <a:r>
                        <a:rPr lang="en-US" sz="2000" b="1" dirty="0">
                          <a:solidFill>
                            <a:schemeClr val="tx1"/>
                          </a:solidFill>
                        </a:rPr>
                        <a:t>Loans are primarily for Agencies or Districts with dedicated utility revenue</a:t>
                      </a:r>
                    </a:p>
                    <a:p>
                      <a:pPr marL="1028700" lvl="1" indent="-571500" algn="l">
                        <a:buFont typeface="Arial" panose="020B0604020202020204" pitchFamily="34" charset="0"/>
                        <a:buChar char="•"/>
                      </a:pPr>
                      <a:r>
                        <a:rPr lang="en-US" sz="2000" b="1" dirty="0">
                          <a:solidFill>
                            <a:schemeClr val="tx1"/>
                          </a:solidFill>
                        </a:rPr>
                        <a:t>In general, no cost sharing required</a:t>
                      </a:r>
                    </a:p>
                    <a:p>
                      <a:pPr marL="1028700" lvl="1" indent="-571500" algn="l">
                        <a:buFont typeface="Arial" panose="020B0604020202020204" pitchFamily="34" charset="0"/>
                        <a:buChar char="•"/>
                      </a:pPr>
                      <a:r>
                        <a:rPr lang="en-US" sz="2000" b="1" dirty="0">
                          <a:solidFill>
                            <a:schemeClr val="tx1"/>
                          </a:solidFill>
                        </a:rPr>
                        <a:t>GA would likely have difficulty competing due to no dedicated utility revenue</a:t>
                      </a:r>
                    </a:p>
                    <a:p>
                      <a:pPr marL="571500" lvl="0" indent="-571500" algn="l">
                        <a:buFont typeface="Arial" panose="020B0604020202020204" pitchFamily="34" charset="0"/>
                        <a:buChar char="•"/>
                      </a:pPr>
                      <a:r>
                        <a:rPr lang="en-US" sz="2000" b="1" dirty="0">
                          <a:solidFill>
                            <a:schemeClr val="tx1"/>
                          </a:solidFill>
                        </a:rPr>
                        <a:t>Ultimately, loan programs such as these would require full repayment of the Pipeline Cost, making them unlikely sources for GA Pipeline Funding</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00808A46-22CF-45CF-5AAE-6367BE83D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656D4FD5-F53F-AEF7-7636-ED991630C40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337072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C12DEB2-0BD6-F051-F9C3-C4DD8991E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B8FE5-61D7-36EF-7A94-76F19BE5CAE2}"/>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rPr>
              <a:t>What Other Options Exist to Fund the Pipeline (Grants)</a:t>
            </a:r>
          </a:p>
        </p:txBody>
      </p:sp>
      <p:graphicFrame>
        <p:nvGraphicFramePr>
          <p:cNvPr id="6" name="Content Placeholder 5">
            <a:extLst>
              <a:ext uri="{FF2B5EF4-FFF2-40B4-BE49-F238E27FC236}">
                <a16:creationId xmlns:a16="http://schemas.microsoft.com/office/drawing/2014/main" id="{1BC8D307-9C97-6B58-738C-A9F8875EAA68}"/>
              </a:ext>
            </a:extLst>
          </p:cNvPr>
          <p:cNvGraphicFramePr>
            <a:graphicFrameLocks noGrp="1"/>
          </p:cNvGraphicFramePr>
          <p:nvPr>
            <p:ph idx="1"/>
            <p:extLst>
              <p:ext uri="{D42A27DB-BD31-4B8C-83A1-F6EECF244321}">
                <p14:modId xmlns:p14="http://schemas.microsoft.com/office/powerpoint/2010/main" val="3790133960"/>
              </p:ext>
            </p:extLst>
          </p:nvPr>
        </p:nvGraphicFramePr>
        <p:xfrm>
          <a:off x="838200" y="1825624"/>
          <a:ext cx="10515600" cy="48463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51656">
                <a:tc>
                  <a:txBody>
                    <a:bodyPr/>
                    <a:lstStyle/>
                    <a:p>
                      <a:pPr marL="571500" indent="-571500" algn="l">
                        <a:buFont typeface="Arial" panose="020B0604020202020204" pitchFamily="34" charset="0"/>
                        <a:buChar char="•"/>
                      </a:pPr>
                      <a:r>
                        <a:rPr lang="en-US" sz="2400" b="1" dirty="0">
                          <a:solidFill>
                            <a:schemeClr val="tx1"/>
                          </a:solidFill>
                        </a:rPr>
                        <a:t>There are other Grant programs that the GA could or can use</a:t>
                      </a:r>
                    </a:p>
                    <a:p>
                      <a:pPr marL="1028700" lvl="1" indent="-571500" algn="l">
                        <a:buFont typeface="Arial" panose="020B0604020202020204" pitchFamily="34" charset="0"/>
                        <a:buChar char="•"/>
                      </a:pPr>
                      <a:r>
                        <a:rPr lang="en-US" sz="2400" b="1" dirty="0">
                          <a:solidFill>
                            <a:schemeClr val="tx1"/>
                          </a:solidFill>
                        </a:rPr>
                        <a:t>Federal Grant Programs</a:t>
                      </a:r>
                    </a:p>
                    <a:p>
                      <a:pPr marL="1485900" lvl="2" indent="-571500" algn="l">
                        <a:buFont typeface="Arial" panose="020B0604020202020204" pitchFamily="34" charset="0"/>
                        <a:buChar char="•"/>
                      </a:pPr>
                      <a:r>
                        <a:rPr lang="en-US" sz="2400" b="1" dirty="0">
                          <a:solidFill>
                            <a:schemeClr val="tx1"/>
                          </a:solidFill>
                        </a:rPr>
                        <a:t>Water SMART, 25% Federal Share, only for recycling projects</a:t>
                      </a:r>
                    </a:p>
                    <a:p>
                      <a:pPr marL="1485900" lvl="2" indent="-571500" algn="l">
                        <a:buFont typeface="Arial" panose="020B0604020202020204" pitchFamily="34" charset="0"/>
                        <a:buChar char="•"/>
                      </a:pPr>
                      <a:r>
                        <a:rPr lang="en-US" sz="2400" b="1" dirty="0">
                          <a:solidFill>
                            <a:schemeClr val="tx1"/>
                          </a:solidFill>
                        </a:rPr>
                        <a:t>Water System IRS, for design/planning, already being used by GA</a:t>
                      </a:r>
                    </a:p>
                    <a:p>
                      <a:pPr marL="1028700" lvl="1" indent="-571500" algn="l">
                        <a:buFont typeface="Arial" panose="020B0604020202020204" pitchFamily="34" charset="0"/>
                        <a:buChar char="•"/>
                      </a:pPr>
                      <a:r>
                        <a:rPr lang="en-US" sz="2400" b="1" dirty="0">
                          <a:solidFill>
                            <a:schemeClr val="tx1"/>
                          </a:solidFill>
                        </a:rPr>
                        <a:t>California Grant Programs</a:t>
                      </a:r>
                    </a:p>
                    <a:p>
                      <a:pPr marL="1485900" lvl="2" indent="-571500" algn="l">
                        <a:buFont typeface="Arial" panose="020B0604020202020204" pitchFamily="34" charset="0"/>
                        <a:buChar char="•"/>
                      </a:pPr>
                      <a:r>
                        <a:rPr lang="en-US" sz="2400" b="1" dirty="0">
                          <a:solidFill>
                            <a:schemeClr val="tx1"/>
                          </a:solidFill>
                        </a:rPr>
                        <a:t>Prop 1 (2014) IRWM, 50% State share</a:t>
                      </a:r>
                    </a:p>
                    <a:p>
                      <a:pPr marL="1485900" lvl="2" indent="-571500" algn="l">
                        <a:buFont typeface="Arial" panose="020B0604020202020204" pitchFamily="34" charset="0"/>
                        <a:buChar char="•"/>
                      </a:pPr>
                      <a:r>
                        <a:rPr lang="en-US" sz="2400" b="1" dirty="0">
                          <a:solidFill>
                            <a:schemeClr val="tx1"/>
                          </a:solidFill>
                        </a:rPr>
                        <a:t>Prop 1 Recycling Grants 35% State Share (not for pipelines)</a:t>
                      </a:r>
                    </a:p>
                    <a:p>
                      <a:pPr marL="1485900" lvl="2" indent="-571500" algn="l">
                        <a:buFont typeface="Arial" panose="020B0604020202020204" pitchFamily="34" charset="0"/>
                        <a:buChar char="•"/>
                      </a:pPr>
                      <a:r>
                        <a:rPr lang="en-US" sz="2400" b="1" dirty="0">
                          <a:solidFill>
                            <a:schemeClr val="tx1"/>
                          </a:solidFill>
                        </a:rPr>
                        <a:t>Prop 1 Water Storage investment Program 50% (not for pipelines)</a:t>
                      </a:r>
                    </a:p>
                    <a:p>
                      <a:pPr marL="1485900" lvl="2" indent="-571500" algn="l">
                        <a:buFont typeface="Arial" panose="020B0604020202020204" pitchFamily="34" charset="0"/>
                        <a:buChar char="•"/>
                      </a:pPr>
                      <a:r>
                        <a:rPr lang="en-US" sz="2400" b="1" dirty="0">
                          <a:solidFill>
                            <a:schemeClr val="tx1"/>
                          </a:solidFill>
                        </a:rPr>
                        <a:t>Prop 4 Limited funding for SGMA and related projects</a:t>
                      </a:r>
                    </a:p>
                    <a:p>
                      <a:pPr marL="1943100" lvl="3" indent="-571500" algn="l">
                        <a:buFont typeface="Arial" panose="020B0604020202020204" pitchFamily="34" charset="0"/>
                        <a:buChar char="•"/>
                      </a:pPr>
                      <a:r>
                        <a:rPr lang="en-US" sz="2400" b="1" dirty="0">
                          <a:solidFill>
                            <a:schemeClr val="tx1"/>
                          </a:solidFill>
                        </a:rPr>
                        <a:t>Primary focus is recycling, GW storage </a:t>
                      </a:r>
                      <a:r>
                        <a:rPr lang="en-US" sz="2400" b="1" dirty="0" err="1">
                          <a:solidFill>
                            <a:schemeClr val="tx1"/>
                          </a:solidFill>
                        </a:rPr>
                        <a:t>etc</a:t>
                      </a:r>
                      <a:r>
                        <a:rPr lang="en-US" sz="2400" b="1" dirty="0">
                          <a:solidFill>
                            <a:schemeClr val="tx1"/>
                          </a:solidFill>
                        </a:rPr>
                        <a:t>…</a:t>
                      </a:r>
                    </a:p>
                    <a:p>
                      <a:pPr marL="1943100" lvl="3" indent="-571500" algn="l">
                        <a:buFont typeface="Arial" panose="020B0604020202020204" pitchFamily="34" charset="0"/>
                        <a:buChar char="•"/>
                      </a:pPr>
                      <a:r>
                        <a:rPr lang="en-US" sz="2400" b="1" dirty="0">
                          <a:solidFill>
                            <a:schemeClr val="tx1"/>
                          </a:solidFill>
                        </a:rPr>
                        <a:t>I would expect the GA to petition for these funds but they will have issues competing with other projects</a:t>
                      </a:r>
                    </a:p>
                    <a:p>
                      <a:pPr marL="1485900" lvl="2" indent="-571500" algn="l">
                        <a:buFont typeface="Arial" panose="020B0604020202020204" pitchFamily="34" charset="0"/>
                        <a:buChar char="•"/>
                      </a:pPr>
                      <a:endParaRPr lang="en-US" sz="2400" b="1" dirty="0">
                        <a:solidFill>
                          <a:schemeClr val="tx1"/>
                        </a:solidFill>
                      </a:endParaRP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929ACE44-266C-93CD-C44F-C67A2BA64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19FDAA22-08D3-923E-C81B-2B38E396E937}"/>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140637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ED240D2-734B-753F-8853-BDF417668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06FB4-D14A-648B-D9CD-585A423C5A5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What Does all this Mean</a:t>
            </a:r>
          </a:p>
        </p:txBody>
      </p:sp>
      <p:graphicFrame>
        <p:nvGraphicFramePr>
          <p:cNvPr id="6" name="Content Placeholder 5">
            <a:extLst>
              <a:ext uri="{FF2B5EF4-FFF2-40B4-BE49-F238E27FC236}">
                <a16:creationId xmlns:a16="http://schemas.microsoft.com/office/drawing/2014/main" id="{2929A135-A24A-366D-AD31-F91760C34369}"/>
              </a:ext>
            </a:extLst>
          </p:cNvPr>
          <p:cNvGraphicFramePr>
            <a:graphicFrameLocks noGrp="1"/>
          </p:cNvGraphicFramePr>
          <p:nvPr>
            <p:ph idx="1"/>
            <p:extLst>
              <p:ext uri="{D42A27DB-BD31-4B8C-83A1-F6EECF244321}">
                <p14:modId xmlns:p14="http://schemas.microsoft.com/office/powerpoint/2010/main" val="3101918834"/>
              </p:ext>
            </p:extLst>
          </p:nvPr>
        </p:nvGraphicFramePr>
        <p:xfrm>
          <a:off x="838200" y="1825624"/>
          <a:ext cx="10515600" cy="435165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51656">
                <a:tc>
                  <a:txBody>
                    <a:bodyPr/>
                    <a:lstStyle/>
                    <a:p>
                      <a:pPr marL="571500" indent="-571500" algn="l">
                        <a:buFont typeface="Arial" panose="020B0604020202020204" pitchFamily="34" charset="0"/>
                        <a:buChar char="•"/>
                      </a:pPr>
                      <a:r>
                        <a:rPr lang="en-US" sz="2400" dirty="0">
                          <a:solidFill>
                            <a:schemeClr val="tx1"/>
                          </a:solidFill>
                        </a:rPr>
                        <a:t>The chances that the EI project will get funded are very low absent community support for the project.</a:t>
                      </a:r>
                    </a:p>
                    <a:p>
                      <a:pPr marL="571500" lvl="0" indent="-571500" algn="l">
                        <a:buFont typeface="Arial" panose="020B0604020202020204" pitchFamily="34" charset="0"/>
                        <a:buChar char="•"/>
                      </a:pPr>
                      <a:r>
                        <a:rPr lang="en-US" sz="2400" dirty="0">
                          <a:solidFill>
                            <a:schemeClr val="tx1"/>
                          </a:solidFill>
                        </a:rPr>
                        <a:t>A direct earmark appears to be the only reasonable path for pipeline funding under EI</a:t>
                      </a:r>
                    </a:p>
                    <a:p>
                      <a:pPr marL="571500" lvl="0" indent="-571500" algn="l">
                        <a:buFont typeface="Arial" panose="020B0604020202020204" pitchFamily="34" charset="0"/>
                        <a:buChar char="•"/>
                      </a:pPr>
                      <a:r>
                        <a:rPr lang="en-US" sz="2400" dirty="0">
                          <a:solidFill>
                            <a:schemeClr val="tx1"/>
                          </a:solidFill>
                        </a:rPr>
                        <a:t>The pursuit of EI by the GA is not unreasonable given the higher cost share and or limited scope of other avenues</a:t>
                      </a:r>
                    </a:p>
                    <a:p>
                      <a:pPr marL="571500" lvl="0" indent="-571500" algn="l">
                        <a:buFont typeface="Arial" panose="020B0604020202020204" pitchFamily="34" charset="0"/>
                        <a:buChar char="•"/>
                      </a:pPr>
                      <a:r>
                        <a:rPr lang="en-US" sz="2400" dirty="0">
                          <a:solidFill>
                            <a:schemeClr val="tx1"/>
                          </a:solidFill>
                        </a:rPr>
                        <a:t>However: </a:t>
                      </a:r>
                      <a:r>
                        <a:rPr lang="en-US" sz="2400">
                          <a:solidFill>
                            <a:schemeClr val="tx1"/>
                          </a:solidFill>
                        </a:rPr>
                        <a:t>EI authorization </a:t>
                      </a:r>
                      <a:r>
                        <a:rPr lang="en-US" sz="2400" dirty="0">
                          <a:solidFill>
                            <a:schemeClr val="tx1"/>
                          </a:solidFill>
                        </a:rPr>
                        <a:t>is not limited to just the Imported Water Pipeline, other projects can be proposed under the WRDA authority</a:t>
                      </a:r>
                    </a:p>
                    <a:p>
                      <a:pPr marL="571500" lvl="0" indent="-571500" algn="l">
                        <a:buFont typeface="Arial" panose="020B0604020202020204" pitchFamily="34" charset="0"/>
                        <a:buChar char="•"/>
                      </a:pPr>
                      <a:r>
                        <a:rPr lang="en-US" sz="2400" dirty="0">
                          <a:solidFill>
                            <a:schemeClr val="tx1"/>
                          </a:solidFill>
                        </a:rPr>
                        <a:t>Other clear beneficial options do exist</a:t>
                      </a:r>
                    </a:p>
                    <a:p>
                      <a:pPr marL="1028700" lvl="1" indent="-571500" algn="l">
                        <a:buFont typeface="Arial" panose="020B0604020202020204" pitchFamily="34" charset="0"/>
                        <a:buChar char="•"/>
                      </a:pPr>
                      <a:r>
                        <a:rPr lang="en-US" sz="2400" dirty="0">
                          <a:solidFill>
                            <a:schemeClr val="tx1"/>
                          </a:solidFill>
                        </a:rPr>
                        <a:t>Recycled Water</a:t>
                      </a:r>
                    </a:p>
                    <a:p>
                      <a:pPr marL="1028700" lvl="1" indent="-571500" algn="l">
                        <a:buFont typeface="Arial" panose="020B0604020202020204" pitchFamily="34" charset="0"/>
                        <a:buChar char="•"/>
                      </a:pPr>
                      <a:r>
                        <a:rPr lang="en-US" sz="2400" dirty="0">
                          <a:solidFill>
                            <a:schemeClr val="tx1"/>
                          </a:solidFill>
                        </a:rPr>
                        <a:t>Capture of LADWP overflows and storm water and Water Banking</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010BFEAA-F794-D4FE-D6F5-93AD28CCB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BB480732-56AE-43C8-D8C1-291F08CC09BD}"/>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348883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5AED8C9-EBAB-6943-24D8-90C1415B42E4}"/>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5210707-5D8A-9E2D-7BA5-D8308890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5C1E0ABB-1B4A-7DCA-D4FD-3946287746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3" name="Title 1">
            <a:extLst>
              <a:ext uri="{FF2B5EF4-FFF2-40B4-BE49-F238E27FC236}">
                <a16:creationId xmlns:a16="http://schemas.microsoft.com/office/drawing/2014/main" id="{716F7C0A-01B4-347B-C57A-9C3E99951ED8}"/>
              </a:ext>
            </a:extLst>
          </p:cNvPr>
          <p:cNvSpPr>
            <a:spLocks noGrp="1"/>
          </p:cNvSpPr>
          <p:nvPr>
            <p:ph idx="1"/>
          </p:nvPr>
        </p:nvSpPr>
        <p:spPr>
          <a:xfrm>
            <a:off x="838200" y="1825625"/>
            <a:ext cx="10515600" cy="4351338"/>
          </a:xfrm>
          <a:ln w="31750">
            <a:solidFill>
              <a:schemeClr val="accent1">
                <a:lumMod val="75000"/>
              </a:schemeClr>
            </a:solidFill>
          </a:ln>
        </p:spPr>
        <p:txBody>
          <a:bodyPr/>
          <a:lstStyle/>
          <a:p>
            <a:pPr algn="ctr"/>
            <a:endParaRPr lang="en-US" dirty="0">
              <a:latin typeface="Amasis MT Pro Black" panose="02040A04050005020304" pitchFamily="18" charset="0"/>
            </a:endParaRPr>
          </a:p>
          <a:p>
            <a:pPr algn="ctr"/>
            <a:endParaRPr lang="en-US" dirty="0">
              <a:latin typeface="Amasis MT Pro Black" panose="02040A04050005020304" pitchFamily="18" charset="0"/>
            </a:endParaRPr>
          </a:p>
          <a:p>
            <a:pPr algn="ctr"/>
            <a:endParaRPr lang="en-US" dirty="0">
              <a:latin typeface="Amasis MT Pro Black" panose="02040A04050005020304" pitchFamily="18" charset="0"/>
            </a:endParaRPr>
          </a:p>
          <a:p>
            <a:pPr marL="0" indent="0" algn="ctr">
              <a:buNone/>
            </a:pPr>
            <a:r>
              <a:rPr lang="en-US" sz="3600" dirty="0">
                <a:latin typeface="Amasis MT Pro Black" panose="02040A04050005020304" pitchFamily="18" charset="0"/>
              </a:rPr>
              <a:t>Comments – Questions?</a:t>
            </a:r>
          </a:p>
        </p:txBody>
      </p:sp>
    </p:spTree>
    <p:extLst>
      <p:ext uri="{BB962C8B-B14F-4D97-AF65-F5344CB8AC3E}">
        <p14:creationId xmlns:p14="http://schemas.microsoft.com/office/powerpoint/2010/main" val="360190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1D44BA3-593B-1C1E-1968-5BFD8092B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39868-513C-8CC5-23FE-D3F022154DC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Executive Summary</a:t>
            </a:r>
          </a:p>
        </p:txBody>
      </p:sp>
      <p:graphicFrame>
        <p:nvGraphicFramePr>
          <p:cNvPr id="6" name="Content Placeholder 5">
            <a:extLst>
              <a:ext uri="{FF2B5EF4-FFF2-40B4-BE49-F238E27FC236}">
                <a16:creationId xmlns:a16="http://schemas.microsoft.com/office/drawing/2014/main" id="{9E431E75-DDCB-AAC8-7CD8-DC376A5E1113}"/>
              </a:ext>
            </a:extLst>
          </p:cNvPr>
          <p:cNvGraphicFramePr>
            <a:graphicFrameLocks noGrp="1"/>
          </p:cNvGraphicFramePr>
          <p:nvPr>
            <p:ph idx="1"/>
            <p:extLst>
              <p:ext uri="{D42A27DB-BD31-4B8C-83A1-F6EECF244321}">
                <p14:modId xmlns:p14="http://schemas.microsoft.com/office/powerpoint/2010/main" val="3288242398"/>
              </p:ext>
            </p:extLst>
          </p:nvPr>
        </p:nvGraphicFramePr>
        <p:xfrm>
          <a:off x="838200" y="1825624"/>
          <a:ext cx="10515600" cy="49072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571500" indent="-571500" algn="l">
                        <a:buFont typeface="Arial" panose="020B0604020202020204" pitchFamily="34" charset="0"/>
                        <a:buChar char="•"/>
                      </a:pPr>
                      <a:r>
                        <a:rPr lang="en-US" sz="2400" dirty="0">
                          <a:solidFill>
                            <a:schemeClr val="tx1"/>
                          </a:solidFill>
                        </a:rPr>
                        <a:t>Based on a review of historical appropriations, it does not appear that the Imported Water Pipeline Project will receive funding</a:t>
                      </a:r>
                    </a:p>
                    <a:p>
                      <a:pPr marL="571500" indent="-571500" algn="l">
                        <a:buFont typeface="Arial" panose="020B0604020202020204" pitchFamily="34" charset="0"/>
                        <a:buChar char="•"/>
                      </a:pPr>
                      <a:r>
                        <a:rPr lang="en-US" sz="2400" dirty="0">
                          <a:solidFill>
                            <a:schemeClr val="tx1"/>
                          </a:solidFill>
                        </a:rPr>
                        <a:t>Additionally, if funding is received, it will likely be several years out, and not anywhere near the requested $150M</a:t>
                      </a:r>
                    </a:p>
                    <a:p>
                      <a:pPr marL="571500" lvl="0" indent="-571500" algn="l">
                        <a:buFont typeface="Arial" panose="020B0604020202020204" pitchFamily="34" charset="0"/>
                        <a:buChar char="•"/>
                      </a:pPr>
                      <a:r>
                        <a:rPr lang="en-US" sz="2400" dirty="0">
                          <a:solidFill>
                            <a:schemeClr val="tx1"/>
                          </a:solidFill>
                        </a:rPr>
                        <a:t>What factors contribute to this assessment?</a:t>
                      </a:r>
                    </a:p>
                    <a:p>
                      <a:pPr marL="1028700" lvl="1" indent="-571500" algn="l">
                        <a:buFont typeface="Arial" panose="020B0604020202020204" pitchFamily="34" charset="0"/>
                        <a:buChar char="•"/>
                      </a:pPr>
                      <a:r>
                        <a:rPr lang="en-US" sz="2000" dirty="0">
                          <a:solidFill>
                            <a:schemeClr val="tx1"/>
                          </a:solidFill>
                        </a:rPr>
                        <a:t>The Environmental Infrastructure (EI) Program is grossly underfunded</a:t>
                      </a:r>
                    </a:p>
                    <a:p>
                      <a:pPr marL="1028700" lvl="1" indent="-571500" algn="l">
                        <a:buFont typeface="Arial" panose="020B0604020202020204" pitchFamily="34" charset="0"/>
                        <a:buChar char="•"/>
                      </a:pPr>
                      <a:r>
                        <a:rPr lang="en-US" sz="2000" dirty="0">
                          <a:solidFill>
                            <a:schemeClr val="tx1"/>
                          </a:solidFill>
                        </a:rPr>
                        <a:t>The Congressional Research Service 2025 report on EI documents historical Appropriation levels far below Authorizations</a:t>
                      </a:r>
                    </a:p>
                    <a:p>
                      <a:pPr marL="1028700" lvl="1" indent="-571500" algn="l">
                        <a:buFont typeface="Arial" panose="020B0604020202020204" pitchFamily="34" charset="0"/>
                        <a:buChar char="•"/>
                      </a:pPr>
                      <a:r>
                        <a:rPr lang="en-US" sz="2000" dirty="0">
                          <a:solidFill>
                            <a:schemeClr val="tx1"/>
                          </a:solidFill>
                        </a:rPr>
                        <a:t>The same report recommends significant changes to the EI Program</a:t>
                      </a:r>
                    </a:p>
                    <a:p>
                      <a:pPr marL="1028700" lvl="1" indent="-571500" algn="l">
                        <a:buFont typeface="Arial" panose="020B0604020202020204" pitchFamily="34" charset="0"/>
                        <a:buChar char="•"/>
                      </a:pPr>
                      <a:r>
                        <a:rPr lang="en-US" sz="2000" dirty="0">
                          <a:solidFill>
                            <a:schemeClr val="tx1"/>
                          </a:solidFill>
                        </a:rPr>
                        <a:t>Current Executive Branch guidance to the ACOE requests no new starts</a:t>
                      </a:r>
                    </a:p>
                    <a:p>
                      <a:pPr marL="1028700" lvl="1" indent="-571500" algn="l">
                        <a:buFont typeface="Arial" panose="020B0604020202020204" pitchFamily="34" charset="0"/>
                        <a:buChar char="•"/>
                      </a:pPr>
                      <a:r>
                        <a:rPr lang="en-US" sz="2000" dirty="0">
                          <a:solidFill>
                            <a:schemeClr val="tx1"/>
                          </a:solidFill>
                        </a:rPr>
                        <a:t>A Congressional “earmark” is highly unlikely for this project</a:t>
                      </a:r>
                    </a:p>
                    <a:p>
                      <a:pPr marL="571500" lvl="0" indent="-571500" algn="l">
                        <a:buFont typeface="Arial" panose="020B0604020202020204" pitchFamily="34" charset="0"/>
                        <a:buChar char="•"/>
                      </a:pPr>
                      <a:r>
                        <a:rPr lang="en-US" sz="2400" dirty="0">
                          <a:solidFill>
                            <a:schemeClr val="tx1"/>
                          </a:solidFill>
                        </a:rPr>
                        <a:t>The GA may have additional information that might alter my assessment and should provide clarifications if warranted</a:t>
                      </a:r>
                    </a:p>
                    <a:p>
                      <a:pPr marL="571500" indent="-571500" algn="l">
                        <a:buFont typeface="Arial" panose="020B0604020202020204" pitchFamily="34" charset="0"/>
                        <a:buChar char="•"/>
                      </a:pPr>
                      <a:endParaRPr lang="en-US" sz="2800" dirty="0">
                        <a:solidFill>
                          <a:schemeClr val="tx1"/>
                        </a:solidFill>
                      </a:endParaRP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3C1B3D1-9384-0AEE-D9C0-F06B4966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CAEE8CE-B821-94E5-53AB-CF7CADC4D976}"/>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321604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13A4795-1D2D-9B8F-705D-6B6C6D137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1146E-F140-5742-1A25-BFACFDCC4068}"/>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Understanding</a:t>
            </a:r>
            <a:br>
              <a:rPr lang="en-US" dirty="0">
                <a:latin typeface="Amasis MT Pro Black" panose="02040A04050005020304" pitchFamily="18" charset="0"/>
              </a:rPr>
            </a:br>
            <a:r>
              <a:rPr lang="en-US" dirty="0">
                <a:latin typeface="Amasis MT Pro Black" panose="02040A04050005020304" pitchFamily="18" charset="0"/>
              </a:rPr>
              <a:t>“WRDA Terminology”</a:t>
            </a:r>
          </a:p>
        </p:txBody>
      </p:sp>
      <p:graphicFrame>
        <p:nvGraphicFramePr>
          <p:cNvPr id="6" name="Content Placeholder 5">
            <a:extLst>
              <a:ext uri="{FF2B5EF4-FFF2-40B4-BE49-F238E27FC236}">
                <a16:creationId xmlns:a16="http://schemas.microsoft.com/office/drawing/2014/main" id="{EE1AC747-B270-4028-1876-480AD6C7282D}"/>
              </a:ext>
            </a:extLst>
          </p:cNvPr>
          <p:cNvGraphicFramePr>
            <a:graphicFrameLocks noGrp="1"/>
          </p:cNvGraphicFramePr>
          <p:nvPr>
            <p:ph idx="1"/>
            <p:extLst>
              <p:ext uri="{D42A27DB-BD31-4B8C-83A1-F6EECF244321}">
                <p14:modId xmlns:p14="http://schemas.microsoft.com/office/powerpoint/2010/main" val="2660521"/>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571500" indent="-571500" algn="l">
                        <a:buFont typeface="Arial" panose="020B0604020202020204" pitchFamily="34" charset="0"/>
                        <a:buChar char="•"/>
                      </a:pPr>
                      <a:r>
                        <a:rPr lang="en-US" sz="2800" dirty="0">
                          <a:solidFill>
                            <a:schemeClr val="tx1"/>
                          </a:solidFill>
                        </a:rPr>
                        <a:t>What authority allows for this type of project”</a:t>
                      </a:r>
                    </a:p>
                    <a:p>
                      <a:pPr marL="1028700" lvl="1" indent="-571500" algn="l">
                        <a:buFont typeface="Arial" panose="020B0604020202020204" pitchFamily="34" charset="0"/>
                        <a:buChar char="•"/>
                      </a:pPr>
                      <a:r>
                        <a:rPr lang="en-US" sz="2800" dirty="0">
                          <a:solidFill>
                            <a:schemeClr val="tx1"/>
                          </a:solidFill>
                        </a:rPr>
                        <a:t>Section 219(f) of WRDA allows the Army Corps of Engineers to work with local agencies/sponsors</a:t>
                      </a:r>
                    </a:p>
                    <a:p>
                      <a:pPr marL="1485900" lvl="2" indent="-571500" algn="l">
                        <a:buFont typeface="Arial" panose="020B0604020202020204" pitchFamily="34" charset="0"/>
                        <a:buChar char="•"/>
                      </a:pPr>
                      <a:r>
                        <a:rPr lang="en-US" sz="2800" dirty="0">
                          <a:solidFill>
                            <a:schemeClr val="tx1"/>
                          </a:solidFill>
                        </a:rPr>
                        <a:t>75% Federal/25% local funding requirement as well has having a qualified “local sponsor” are required</a:t>
                      </a:r>
                    </a:p>
                    <a:p>
                      <a:pPr marL="1485900" lvl="2" indent="-571500" algn="l">
                        <a:buFont typeface="Arial" panose="020B0604020202020204" pitchFamily="34" charset="0"/>
                        <a:buChar char="•"/>
                      </a:pPr>
                      <a:r>
                        <a:rPr lang="en-US" sz="2800" dirty="0">
                          <a:solidFill>
                            <a:schemeClr val="tx1"/>
                          </a:solidFill>
                        </a:rPr>
                        <a:t>Thus, the Imported Waterline Project is sometimes referred to as a “219 project”</a:t>
                      </a:r>
                    </a:p>
                    <a:p>
                      <a:pPr marL="1485900" lvl="2" indent="-571500" algn="l">
                        <a:buFont typeface="Arial" panose="020B0604020202020204" pitchFamily="34" charset="0"/>
                        <a:buChar char="•"/>
                      </a:pPr>
                      <a:r>
                        <a:rPr lang="en-US" sz="2800" dirty="0">
                          <a:solidFill>
                            <a:schemeClr val="tx1"/>
                          </a:solidFill>
                        </a:rPr>
                        <a:t>These projects are NOT part of the ACOE Primary Mission</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F2E6029-4DF8-894F-D471-5218FAFFB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F1D1CAAA-7383-9A58-77ED-F3FF786843AF}"/>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261376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00E3A74-247E-5B9F-399B-B8E047C65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FDD4D-7FCD-29A4-887E-A9F7223064BD}"/>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Understanding</a:t>
            </a:r>
            <a:br>
              <a:rPr lang="en-US" dirty="0">
                <a:latin typeface="Amasis MT Pro Black" panose="02040A04050005020304" pitchFamily="18" charset="0"/>
              </a:rPr>
            </a:br>
            <a:r>
              <a:rPr lang="en-US" dirty="0">
                <a:latin typeface="Amasis MT Pro Black" panose="02040A04050005020304" pitchFamily="18" charset="0"/>
              </a:rPr>
              <a:t>“WRDA Terminology”</a:t>
            </a:r>
          </a:p>
        </p:txBody>
      </p:sp>
      <p:graphicFrame>
        <p:nvGraphicFramePr>
          <p:cNvPr id="6" name="Content Placeholder 5">
            <a:extLst>
              <a:ext uri="{FF2B5EF4-FFF2-40B4-BE49-F238E27FC236}">
                <a16:creationId xmlns:a16="http://schemas.microsoft.com/office/drawing/2014/main" id="{65207442-0537-EF13-8E12-AF4CF1B721C4}"/>
              </a:ext>
            </a:extLst>
          </p:cNvPr>
          <p:cNvGraphicFramePr>
            <a:graphicFrameLocks noGrp="1"/>
          </p:cNvGraphicFramePr>
          <p:nvPr>
            <p:ph idx="1"/>
            <p:extLst>
              <p:ext uri="{D42A27DB-BD31-4B8C-83A1-F6EECF244321}">
                <p14:modId xmlns:p14="http://schemas.microsoft.com/office/powerpoint/2010/main" val="949586676"/>
              </p:ext>
            </p:extLst>
          </p:nvPr>
        </p:nvGraphicFramePr>
        <p:xfrm>
          <a:off x="838200" y="1825624"/>
          <a:ext cx="10515600" cy="39928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3813176">
                <a:tc>
                  <a:txBody>
                    <a:bodyPr/>
                    <a:lstStyle/>
                    <a:p>
                      <a:pPr marL="571500" indent="-571500" algn="l">
                        <a:buFont typeface="Arial" panose="020B0604020202020204" pitchFamily="34" charset="0"/>
                        <a:buChar char="•"/>
                      </a:pPr>
                      <a:r>
                        <a:rPr lang="en-US" sz="2800" dirty="0">
                          <a:solidFill>
                            <a:schemeClr val="tx1"/>
                          </a:solidFill>
                        </a:rPr>
                        <a:t>What is the Environmental Infrastructure (EI) Project Program?</a:t>
                      </a:r>
                    </a:p>
                    <a:p>
                      <a:pPr marL="1028700" lvl="1" indent="-571500" algn="l">
                        <a:buFont typeface="Arial" panose="020B0604020202020204" pitchFamily="34" charset="0"/>
                        <a:buChar char="•"/>
                      </a:pPr>
                      <a:r>
                        <a:rPr lang="en-US" sz="2800" dirty="0">
                          <a:solidFill>
                            <a:schemeClr val="tx1"/>
                          </a:solidFill>
                        </a:rPr>
                        <a:t>EI is one of several programs under WRDA and was first authorized under WRDA 1992</a:t>
                      </a:r>
                    </a:p>
                    <a:p>
                      <a:pPr marL="1028700" lvl="1" indent="-571500" algn="l">
                        <a:buFont typeface="Arial" panose="020B0604020202020204" pitchFamily="34" charset="0"/>
                        <a:buChar char="•"/>
                      </a:pPr>
                      <a:r>
                        <a:rPr lang="en-US" sz="2800" dirty="0">
                          <a:solidFill>
                            <a:schemeClr val="tx1"/>
                          </a:solidFill>
                        </a:rPr>
                        <a:t>Environmental Infrastructure projects are for wastewater, water, treatment and storage</a:t>
                      </a:r>
                      <a:endParaRPr lang="en-US" sz="3600" dirty="0">
                        <a:solidFill>
                          <a:schemeClr val="tx1"/>
                        </a:solidFill>
                      </a:endParaRPr>
                    </a:p>
                    <a:p>
                      <a:pPr marL="1028700" lvl="1" indent="-571500" algn="l">
                        <a:buFont typeface="Arial" panose="020B0604020202020204" pitchFamily="34" charset="0"/>
                        <a:buChar char="•"/>
                      </a:pPr>
                      <a:r>
                        <a:rPr lang="en-US" sz="2800" dirty="0">
                          <a:solidFill>
                            <a:schemeClr val="tx1"/>
                          </a:solidFill>
                        </a:rPr>
                        <a:t>The latest Executive Branch 2025 guidance for ACOE states </a:t>
                      </a:r>
                    </a:p>
                    <a:p>
                      <a:pPr marL="1485900" lvl="2" indent="-571500" algn="l">
                        <a:buFont typeface="Arial" panose="020B0604020202020204" pitchFamily="34" charset="0"/>
                        <a:buChar char="•"/>
                      </a:pPr>
                      <a:r>
                        <a:rPr lang="en-US" sz="2000" dirty="0">
                          <a:solidFill>
                            <a:schemeClr val="tx1"/>
                          </a:solidFill>
                        </a:rPr>
                        <a:t>“Environmental Infrastructure programs and projects are inconsistent with Executive Branch policy for Civil Works.”  and “No agreements should be signed that contemplate future, unfunded increments of work.”</a:t>
                      </a:r>
                    </a:p>
                    <a:p>
                      <a:pPr marL="1485900" lvl="2" indent="-571500" algn="l">
                        <a:buFont typeface="Arial" panose="020B0604020202020204" pitchFamily="34" charset="0"/>
                        <a:buChar char="•"/>
                      </a:pPr>
                      <a:endParaRPr lang="en-US" sz="2800" dirty="0">
                        <a:solidFill>
                          <a:schemeClr val="tx1"/>
                        </a:solidFill>
                      </a:endParaRP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1AD1D0D6-CE66-80E8-9589-D9CD27EAF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593B2268-DE95-9BAD-1CDC-9D4D5AEDAA81}"/>
              </a:ext>
            </a:extLst>
          </p:cNvPr>
          <p:cNvSpPr txBox="1"/>
          <p:nvPr/>
        </p:nvSpPr>
        <p:spPr>
          <a:xfrm>
            <a:off x="3291840" y="6092765"/>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274454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86E3778-57FD-A693-1D88-A488F0BF5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9DFE2-9E1C-8685-4A19-BFACAEB0725D}"/>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Understanding</a:t>
            </a:r>
            <a:br>
              <a:rPr lang="en-US" dirty="0">
                <a:latin typeface="Amasis MT Pro Black" panose="02040A04050005020304" pitchFamily="18" charset="0"/>
              </a:rPr>
            </a:br>
            <a:r>
              <a:rPr lang="en-US" dirty="0">
                <a:latin typeface="Amasis MT Pro Black" panose="02040A04050005020304" pitchFamily="18" charset="0"/>
              </a:rPr>
              <a:t>“WRDA Authorizations”</a:t>
            </a:r>
          </a:p>
        </p:txBody>
      </p:sp>
      <p:graphicFrame>
        <p:nvGraphicFramePr>
          <p:cNvPr id="6" name="Content Placeholder 5">
            <a:extLst>
              <a:ext uri="{FF2B5EF4-FFF2-40B4-BE49-F238E27FC236}">
                <a16:creationId xmlns:a16="http://schemas.microsoft.com/office/drawing/2014/main" id="{0211CDC3-B139-FAE4-64E4-12A13AAC1135}"/>
              </a:ext>
            </a:extLst>
          </p:cNvPr>
          <p:cNvGraphicFramePr>
            <a:graphicFrameLocks noGrp="1"/>
          </p:cNvGraphicFramePr>
          <p:nvPr>
            <p:ph idx="1"/>
            <p:extLst>
              <p:ext uri="{D42A27DB-BD31-4B8C-83A1-F6EECF244321}">
                <p14:modId xmlns:p14="http://schemas.microsoft.com/office/powerpoint/2010/main" val="2839036521"/>
              </p:ext>
            </p:extLst>
          </p:nvPr>
        </p:nvGraphicFramePr>
        <p:xfrm>
          <a:off x="838200" y="1825624"/>
          <a:ext cx="10515600" cy="3870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3752216">
                <a:tc>
                  <a:txBody>
                    <a:bodyPr/>
                    <a:lstStyle/>
                    <a:p>
                      <a:pPr marL="571500" indent="-571500" algn="l">
                        <a:buFont typeface="Arial" panose="020B0604020202020204" pitchFamily="34" charset="0"/>
                        <a:buChar char="•"/>
                      </a:pPr>
                      <a:r>
                        <a:rPr lang="en-US" sz="2800" dirty="0">
                          <a:solidFill>
                            <a:schemeClr val="tx1"/>
                          </a:solidFill>
                        </a:rPr>
                        <a:t>WRDA only Authorizes Projects, no funds are “Appropriated”</a:t>
                      </a:r>
                    </a:p>
                    <a:p>
                      <a:pPr marL="1028700" lvl="1" indent="-571500" algn="l">
                        <a:buFont typeface="Arial" panose="020B0604020202020204" pitchFamily="34" charset="0"/>
                        <a:buChar char="•"/>
                      </a:pPr>
                      <a:r>
                        <a:rPr lang="en-US" sz="2400" dirty="0">
                          <a:solidFill>
                            <a:schemeClr val="tx1"/>
                          </a:solidFill>
                        </a:rPr>
                        <a:t>The real question is, “How many projects have been authorized and how much funding is available for these projects?”</a:t>
                      </a:r>
                    </a:p>
                    <a:p>
                      <a:pPr marL="1028700" lvl="1" indent="-571500" algn="l">
                        <a:buFont typeface="Arial" panose="020B0604020202020204" pitchFamily="34" charset="0"/>
                        <a:buChar char="•"/>
                      </a:pPr>
                      <a:r>
                        <a:rPr lang="en-US" sz="2400" dirty="0">
                          <a:solidFill>
                            <a:schemeClr val="tx1"/>
                          </a:solidFill>
                        </a:rPr>
                        <a:t>What we know about this question</a:t>
                      </a:r>
                    </a:p>
                    <a:p>
                      <a:pPr marL="1485900" lvl="2" indent="-571500" algn="l">
                        <a:buFont typeface="Arial" panose="020B0604020202020204" pitchFamily="34" charset="0"/>
                        <a:buChar char="•"/>
                      </a:pPr>
                      <a:r>
                        <a:rPr lang="en-US" sz="2800" dirty="0">
                          <a:solidFill>
                            <a:srgbClr val="FF0000"/>
                          </a:solidFill>
                        </a:rPr>
                        <a:t>There have been  598 projects “authorized” for $18 Billion</a:t>
                      </a:r>
                    </a:p>
                    <a:p>
                      <a:pPr marL="1485900" lvl="2" indent="-571500" algn="l">
                        <a:buFont typeface="Arial" panose="020B0604020202020204" pitchFamily="34" charset="0"/>
                        <a:buChar char="•"/>
                      </a:pPr>
                      <a:r>
                        <a:rPr lang="en-US" sz="2400" dirty="0">
                          <a:solidFill>
                            <a:schemeClr val="tx1"/>
                          </a:solidFill>
                        </a:rPr>
                        <a:t>400 projects remain in work, partially funded, or unfunded</a:t>
                      </a:r>
                    </a:p>
                    <a:p>
                      <a:pPr marL="1485900" lvl="2" indent="-571500" algn="l">
                        <a:buFont typeface="Arial" panose="020B0604020202020204" pitchFamily="34" charset="0"/>
                        <a:buChar char="•"/>
                      </a:pPr>
                      <a:r>
                        <a:rPr lang="en-US" sz="2400" dirty="0">
                          <a:solidFill>
                            <a:schemeClr val="tx1"/>
                          </a:solidFill>
                        </a:rPr>
                        <a:t>WRDA 2022 authorized 132 projects for $4.256B</a:t>
                      </a:r>
                    </a:p>
                    <a:p>
                      <a:pPr marL="1485900" lvl="2" indent="-571500" algn="l">
                        <a:buFont typeface="Arial" panose="020B0604020202020204" pitchFamily="34" charset="0"/>
                        <a:buChar char="•"/>
                      </a:pPr>
                      <a:r>
                        <a:rPr lang="en-US" sz="2400" dirty="0">
                          <a:solidFill>
                            <a:schemeClr val="tx1"/>
                          </a:solidFill>
                        </a:rPr>
                        <a:t>WRDA 2024 authorized 193 projects for approximately $3.3B</a:t>
                      </a:r>
                    </a:p>
                    <a:p>
                      <a:pPr marL="1485900" lvl="2" indent="-571500" algn="l">
                        <a:buFont typeface="Arial" panose="020B0604020202020204" pitchFamily="34" charset="0"/>
                        <a:buChar char="•"/>
                      </a:pPr>
                      <a:r>
                        <a:rPr lang="en-US" sz="2400" dirty="0">
                          <a:solidFill>
                            <a:schemeClr val="tx1"/>
                          </a:solidFill>
                        </a:rPr>
                        <a:t>The Congressional Research Service report to Congress dated  6/27/2025 provides historical and future analysis of the EI Program</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68434B0-570D-8CBC-BB78-CD78168AD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13040ED0-8174-9C5C-29F0-0EB3571B66E9}"/>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366215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FF5B24-C183-BEC1-9871-6D31045CE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FD4D3-6305-61CC-8CC1-C4055BDFC5C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Understanding</a:t>
            </a:r>
            <a:br>
              <a:rPr lang="en-US" dirty="0">
                <a:latin typeface="Amasis MT Pro Black" panose="02040A04050005020304" pitchFamily="18" charset="0"/>
              </a:rPr>
            </a:br>
            <a:r>
              <a:rPr lang="en-US" dirty="0">
                <a:latin typeface="Amasis MT Pro Black" panose="02040A04050005020304" pitchFamily="18" charset="0"/>
              </a:rPr>
              <a:t>“The WRDA EI Program”</a:t>
            </a:r>
          </a:p>
        </p:txBody>
      </p:sp>
      <p:graphicFrame>
        <p:nvGraphicFramePr>
          <p:cNvPr id="6" name="Content Placeholder 5">
            <a:extLst>
              <a:ext uri="{FF2B5EF4-FFF2-40B4-BE49-F238E27FC236}">
                <a16:creationId xmlns:a16="http://schemas.microsoft.com/office/drawing/2014/main" id="{245E3F12-176C-930A-F385-36EED6394115}"/>
              </a:ext>
            </a:extLst>
          </p:cNvPr>
          <p:cNvGraphicFramePr>
            <a:graphicFrameLocks noGrp="1"/>
          </p:cNvGraphicFramePr>
          <p:nvPr>
            <p:ph idx="1"/>
            <p:extLst>
              <p:ext uri="{D42A27DB-BD31-4B8C-83A1-F6EECF244321}">
                <p14:modId xmlns:p14="http://schemas.microsoft.com/office/powerpoint/2010/main" val="2242534301"/>
              </p:ext>
            </p:extLst>
          </p:nvPr>
        </p:nvGraphicFramePr>
        <p:xfrm>
          <a:off x="838200" y="1825624"/>
          <a:ext cx="10515600" cy="46024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3752216">
                <a:tc>
                  <a:txBody>
                    <a:bodyPr/>
                    <a:lstStyle/>
                    <a:p>
                      <a:pPr marL="571500" indent="-571500" algn="l">
                        <a:buFont typeface="Arial" panose="020B0604020202020204" pitchFamily="34" charset="0"/>
                        <a:buChar char="•"/>
                      </a:pPr>
                      <a:r>
                        <a:rPr lang="en-US" sz="2800" dirty="0">
                          <a:solidFill>
                            <a:schemeClr val="tx1"/>
                          </a:solidFill>
                        </a:rPr>
                        <a:t>How does the ACOE prioritize and fund EI Projects</a:t>
                      </a:r>
                    </a:p>
                    <a:p>
                      <a:pPr marL="1028700" lvl="1" indent="-571500" algn="l">
                        <a:buFont typeface="Arial" panose="020B0604020202020204" pitchFamily="34" charset="0"/>
                        <a:buChar char="•"/>
                      </a:pPr>
                      <a:r>
                        <a:rPr lang="en-US" sz="2400" dirty="0">
                          <a:solidFill>
                            <a:schemeClr val="tx1"/>
                          </a:solidFill>
                        </a:rPr>
                        <a:t>The 2028 ACOE Program Development Guidance document states the following;</a:t>
                      </a:r>
                    </a:p>
                    <a:p>
                      <a:pPr marL="1485900" lvl="2" indent="-571500" algn="l">
                        <a:buFont typeface="Arial" panose="020B0604020202020204" pitchFamily="34" charset="0"/>
                        <a:buChar char="•"/>
                      </a:pPr>
                      <a:r>
                        <a:rPr lang="en-US" sz="2400" dirty="0">
                          <a:solidFill>
                            <a:schemeClr val="tx1"/>
                          </a:solidFill>
                        </a:rPr>
                        <a:t>There are over 400 different EI authorities, and each one comes with different funding caps, geographic focus areas, types of assistance, requirements, et cetera. EI authorities are distinct from traditional Civil Works (CW) missions; therefore, </a:t>
                      </a:r>
                      <a:r>
                        <a:rPr lang="en-US" sz="2400" dirty="0">
                          <a:solidFill>
                            <a:srgbClr val="FF0000"/>
                          </a:solidFill>
                        </a:rPr>
                        <a:t>EI has been a lower budget priority and generally excluded from USACE budget recommendations. </a:t>
                      </a:r>
                      <a:r>
                        <a:rPr lang="en-US" sz="2400" dirty="0">
                          <a:solidFill>
                            <a:schemeClr val="tx1"/>
                          </a:solidFill>
                        </a:rPr>
                        <a:t>Instead, EI receives annual appropriations through 1. </a:t>
                      </a:r>
                      <a:r>
                        <a:rPr lang="en-US" sz="2400" dirty="0">
                          <a:solidFill>
                            <a:srgbClr val="FF0000"/>
                          </a:solidFill>
                        </a:rPr>
                        <a:t>Congressional earmarks</a:t>
                      </a:r>
                      <a:r>
                        <a:rPr lang="en-US" sz="2400" dirty="0">
                          <a:solidFill>
                            <a:schemeClr val="tx1"/>
                          </a:solidFill>
                        </a:rPr>
                        <a:t>, 2. </a:t>
                      </a:r>
                      <a:r>
                        <a:rPr lang="en-US" sz="2400" dirty="0">
                          <a:solidFill>
                            <a:srgbClr val="FF0000"/>
                          </a:solidFill>
                        </a:rPr>
                        <a:t>additional funding in the Work Plan</a:t>
                      </a:r>
                      <a:r>
                        <a:rPr lang="en-US" sz="2400" dirty="0">
                          <a:solidFill>
                            <a:schemeClr val="tx1"/>
                          </a:solidFill>
                        </a:rPr>
                        <a:t>, or 3. </a:t>
                      </a:r>
                      <a:r>
                        <a:rPr lang="en-US" sz="2400" dirty="0">
                          <a:solidFill>
                            <a:srgbClr val="FF0000"/>
                          </a:solidFill>
                        </a:rPr>
                        <a:t>carve-outs in Supplemental bills</a:t>
                      </a:r>
                    </a:p>
                    <a:p>
                      <a:pPr marL="1028700" lvl="1" indent="-571500" algn="l">
                        <a:buFont typeface="Arial" panose="020B0604020202020204" pitchFamily="34" charset="0"/>
                        <a:buChar char="•"/>
                      </a:pPr>
                      <a:endParaRPr lang="en-US" sz="2800" dirty="0">
                        <a:solidFill>
                          <a:schemeClr val="tx1"/>
                        </a:solidFill>
                      </a:endParaRP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4039B09B-5FAB-632C-5224-2DC9C4F54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D276046A-6A10-5FEA-FCD1-1A8A11BC7840}"/>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217761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DFBB1B5-FB26-DB13-0F86-DC922E732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8B27C-F0B3-3C85-D13D-CAE1300BAE0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CRS Report to Congress</a:t>
            </a:r>
            <a:br>
              <a:rPr lang="en-US" dirty="0">
                <a:latin typeface="Amasis MT Pro Black" panose="02040A04050005020304" pitchFamily="18" charset="0"/>
              </a:rPr>
            </a:br>
            <a:r>
              <a:rPr lang="en-US" dirty="0">
                <a:latin typeface="Amasis MT Pro Black" panose="02040A04050005020304" pitchFamily="18" charset="0"/>
              </a:rPr>
              <a:t>The Three Paths to Funding</a:t>
            </a:r>
          </a:p>
        </p:txBody>
      </p:sp>
      <p:graphicFrame>
        <p:nvGraphicFramePr>
          <p:cNvPr id="6" name="Content Placeholder 5">
            <a:extLst>
              <a:ext uri="{FF2B5EF4-FFF2-40B4-BE49-F238E27FC236}">
                <a16:creationId xmlns:a16="http://schemas.microsoft.com/office/drawing/2014/main" id="{CA6D6573-8970-E3A5-E4CE-532CF98F3A45}"/>
              </a:ext>
            </a:extLst>
          </p:cNvPr>
          <p:cNvGraphicFramePr>
            <a:graphicFrameLocks noGrp="1"/>
          </p:cNvGraphicFramePr>
          <p:nvPr>
            <p:ph idx="1"/>
            <p:extLst>
              <p:ext uri="{D42A27DB-BD31-4B8C-83A1-F6EECF244321}">
                <p14:modId xmlns:p14="http://schemas.microsoft.com/office/powerpoint/2010/main" val="4028632915"/>
              </p:ext>
            </p:extLst>
          </p:nvPr>
        </p:nvGraphicFramePr>
        <p:xfrm>
          <a:off x="838200" y="1825624"/>
          <a:ext cx="10515600" cy="446719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467196">
                <a:tc>
                  <a:txBody>
                    <a:bodyPr/>
                    <a:lstStyle/>
                    <a:p>
                      <a:pPr marL="914400" lvl="1" indent="-457200" algn="l">
                        <a:buFont typeface="Arial" panose="020B0604020202020204" pitchFamily="34" charset="0"/>
                        <a:buChar char="•"/>
                      </a:pPr>
                      <a:r>
                        <a:rPr lang="en-US" sz="2800" dirty="0">
                          <a:solidFill>
                            <a:schemeClr val="tx1"/>
                          </a:solidFill>
                        </a:rPr>
                        <a:t>Energy and Water Development and Related Agencies Bill</a:t>
                      </a:r>
                    </a:p>
                    <a:p>
                      <a:pPr marL="1485900" lvl="2" indent="-571500" algn="l">
                        <a:buFont typeface="Arial" panose="020B0604020202020204" pitchFamily="34" charset="0"/>
                        <a:buChar char="•"/>
                      </a:pPr>
                      <a:r>
                        <a:rPr lang="en-US" sz="2400" dirty="0">
                          <a:solidFill>
                            <a:schemeClr val="tx1"/>
                          </a:solidFill>
                        </a:rPr>
                        <a:t>This is the primary funding bill for the USACOE</a:t>
                      </a:r>
                    </a:p>
                    <a:p>
                      <a:pPr marL="1485900" lvl="2" indent="-571500" algn="l">
                        <a:buFont typeface="Arial" panose="020B0604020202020204" pitchFamily="34" charset="0"/>
                        <a:buChar char="•"/>
                      </a:pPr>
                      <a:r>
                        <a:rPr lang="en-US" sz="2400" dirty="0">
                          <a:solidFill>
                            <a:schemeClr val="tx1"/>
                          </a:solidFill>
                        </a:rPr>
                        <a:t>EI Funding referred to as “Work Plan Additional Funding”</a:t>
                      </a:r>
                    </a:p>
                    <a:p>
                      <a:pPr marL="1028700" lvl="1" indent="-571500" algn="l">
                        <a:buFont typeface="Arial" panose="020B0604020202020204" pitchFamily="34" charset="0"/>
                        <a:buChar char="•"/>
                      </a:pPr>
                      <a:r>
                        <a:rPr lang="en-US" sz="2800" dirty="0">
                          <a:solidFill>
                            <a:schemeClr val="tx1"/>
                          </a:solidFill>
                        </a:rPr>
                        <a:t>Supplemental Bills may also include EI Funding</a:t>
                      </a:r>
                    </a:p>
                    <a:p>
                      <a:pPr marL="1485900" lvl="2" indent="-571500" algn="l">
                        <a:buFont typeface="Arial" panose="020B0604020202020204" pitchFamily="34" charset="0"/>
                        <a:buChar char="•"/>
                      </a:pPr>
                      <a:r>
                        <a:rPr lang="en-US" sz="2400" dirty="0">
                          <a:solidFill>
                            <a:schemeClr val="tx1"/>
                          </a:solidFill>
                        </a:rPr>
                        <a:t>Example: Continuing Resolutions have included EI funding</a:t>
                      </a:r>
                    </a:p>
                    <a:p>
                      <a:pPr marL="1485900" lvl="2" indent="-571500" algn="l">
                        <a:buFont typeface="Arial" panose="020B0604020202020204" pitchFamily="34" charset="0"/>
                        <a:buChar char="•"/>
                      </a:pPr>
                      <a:r>
                        <a:rPr lang="en-US" sz="2400" dirty="0">
                          <a:solidFill>
                            <a:schemeClr val="tx1"/>
                          </a:solidFill>
                        </a:rPr>
                        <a:t>Example: Disaster Relief Supplemental Appropriations Act of 2025</a:t>
                      </a:r>
                    </a:p>
                    <a:p>
                      <a:pPr marL="1028700" lvl="1" indent="-571500" algn="l">
                        <a:buFont typeface="Arial" panose="020B0604020202020204" pitchFamily="34" charset="0"/>
                        <a:buChar char="•"/>
                      </a:pPr>
                      <a:r>
                        <a:rPr lang="en-US" sz="2400" dirty="0">
                          <a:solidFill>
                            <a:schemeClr val="tx1"/>
                          </a:solidFill>
                        </a:rPr>
                        <a:t>Members of Congress may “earmark” funding to a specific EI project as well (CPF/CDS Funding on the next slide)</a:t>
                      </a:r>
                    </a:p>
                    <a:p>
                      <a:pPr marL="1485900" lvl="2" indent="-571500" algn="l">
                        <a:buFont typeface="Arial" panose="020B0604020202020204" pitchFamily="34" charset="0"/>
                        <a:buChar char="•"/>
                      </a:pPr>
                      <a:r>
                        <a:rPr lang="en-US" sz="2400" dirty="0">
                          <a:solidFill>
                            <a:schemeClr val="tx1"/>
                          </a:solidFill>
                        </a:rPr>
                        <a:t>Member of Congress limited to 15 “earmarks’ per year</a:t>
                      </a:r>
                    </a:p>
                    <a:p>
                      <a:pPr marL="1485900" lvl="2" indent="-571500" algn="l">
                        <a:buFont typeface="Arial" panose="020B0604020202020204" pitchFamily="34" charset="0"/>
                        <a:buChar char="•"/>
                      </a:pPr>
                      <a:r>
                        <a:rPr lang="en-US" sz="2400" dirty="0">
                          <a:solidFill>
                            <a:schemeClr val="tx1"/>
                          </a:solidFill>
                        </a:rPr>
                        <a:t>Senators have a limit of 1% of total budget combined</a:t>
                      </a:r>
                    </a:p>
                    <a:p>
                      <a:pPr marL="1485900" lvl="2" indent="-571500" algn="l">
                        <a:buFont typeface="Arial" panose="020B0604020202020204" pitchFamily="34" charset="0"/>
                        <a:buChar char="•"/>
                      </a:pPr>
                      <a:r>
                        <a:rPr lang="en-US" sz="2400" dirty="0">
                          <a:solidFill>
                            <a:schemeClr val="tx1"/>
                          </a:solidFill>
                        </a:rPr>
                        <a:t>This funding may be inserted into almost any Appropriation Bill</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B681448-7900-C2FC-69C0-AB0DD22C0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56A5EC1A-A05B-4807-0AEA-81B366DAB9EA}"/>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Tree>
    <p:extLst>
      <p:ext uri="{BB962C8B-B14F-4D97-AF65-F5344CB8AC3E}">
        <p14:creationId xmlns:p14="http://schemas.microsoft.com/office/powerpoint/2010/main" val="366563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809737-F746-51F8-65A4-27F7B8A0B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ED69E-C5DB-4302-5DB1-FE35E592022B}"/>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CRS Report to Congress</a:t>
            </a:r>
            <a:br>
              <a:rPr lang="en-US" dirty="0">
                <a:latin typeface="Amasis MT Pro Black" panose="02040A04050005020304" pitchFamily="18" charset="0"/>
              </a:rPr>
            </a:br>
            <a:r>
              <a:rPr lang="en-US" dirty="0">
                <a:latin typeface="Amasis MT Pro Black" panose="02040A04050005020304" pitchFamily="18" charset="0"/>
              </a:rPr>
              <a:t>“EI Actual Funding”</a:t>
            </a:r>
          </a:p>
        </p:txBody>
      </p:sp>
      <p:pic>
        <p:nvPicPr>
          <p:cNvPr id="4" name="Picture 3" descr="A close up of a sign&#10;&#10;Description automatically generated">
            <a:extLst>
              <a:ext uri="{FF2B5EF4-FFF2-40B4-BE49-F238E27FC236}">
                <a16:creationId xmlns:a16="http://schemas.microsoft.com/office/drawing/2014/main" id="{BF6DA84B-6FEF-E35F-3D99-C120EC386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4C01FEC-7E46-57BA-4D8B-D11502E51362}"/>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pic>
        <p:nvPicPr>
          <p:cNvPr id="9" name="Content Placeholder 8">
            <a:extLst>
              <a:ext uri="{FF2B5EF4-FFF2-40B4-BE49-F238E27FC236}">
                <a16:creationId xmlns:a16="http://schemas.microsoft.com/office/drawing/2014/main" id="{5EB47C81-B851-3132-F4D9-FB60E539F4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11" y="2107933"/>
            <a:ext cx="11395377" cy="4038867"/>
          </a:xfrm>
          <a:prstGeom prst="rect">
            <a:avLst/>
          </a:prstGeom>
        </p:spPr>
      </p:pic>
    </p:spTree>
    <p:extLst>
      <p:ext uri="{BB962C8B-B14F-4D97-AF65-F5344CB8AC3E}">
        <p14:creationId xmlns:p14="http://schemas.microsoft.com/office/powerpoint/2010/main" val="169069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D5758AA-C3F9-5D63-CEFB-42DC91ABA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2881C-740F-8C8D-875B-2315C77A8981}"/>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What does </a:t>
            </a:r>
            <a:br>
              <a:rPr lang="en-US" dirty="0">
                <a:latin typeface="Amasis MT Pro Black" panose="02040A04050005020304" pitchFamily="18" charset="0"/>
              </a:rPr>
            </a:br>
            <a:r>
              <a:rPr lang="en-US" dirty="0">
                <a:latin typeface="Amasis MT Pro Black" panose="02040A04050005020304" pitchFamily="18" charset="0"/>
              </a:rPr>
              <a:t>“Oversubscribed” Mean</a:t>
            </a:r>
          </a:p>
        </p:txBody>
      </p:sp>
      <p:pic>
        <p:nvPicPr>
          <p:cNvPr id="4" name="Picture 3" descr="A close up of a sign&#10;&#10;Description automatically generated">
            <a:extLst>
              <a:ext uri="{FF2B5EF4-FFF2-40B4-BE49-F238E27FC236}">
                <a16:creationId xmlns:a16="http://schemas.microsoft.com/office/drawing/2014/main" id="{D5AF3661-F9C8-A14A-C721-1F0765B24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16B38D2-8953-AD8A-1E36-E6FA27EA54A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5BCF300E-C7FE-C34D-0AD3-E5C170813349}"/>
              </a:ext>
            </a:extLst>
          </p:cNvPr>
          <p:cNvSpPr>
            <a:spLocks noGrp="1"/>
          </p:cNvSpPr>
          <p:nvPr>
            <p:ph idx="1"/>
          </p:nvPr>
        </p:nvSpPr>
        <p:spPr/>
        <p:txBody>
          <a:bodyPr>
            <a:normAutofit/>
          </a:bodyPr>
          <a:lstStyle/>
          <a:p>
            <a:pPr algn="ctr"/>
            <a:r>
              <a:rPr lang="en-US" sz="4800" b="1" dirty="0"/>
              <a:t>Congress has “Authorized” $18 Billion in EI Projects, BUT, is only “Appropriating” at about $200M annually.  Meaning, it will take 90 years to fund only those projects currently “Authorized” not counting future requests</a:t>
            </a:r>
          </a:p>
        </p:txBody>
      </p:sp>
    </p:spTree>
    <p:extLst>
      <p:ext uri="{BB962C8B-B14F-4D97-AF65-F5344CB8AC3E}">
        <p14:creationId xmlns:p14="http://schemas.microsoft.com/office/powerpoint/2010/main" val="651865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SGUID" val="44"/>
  <p:tag name="SESIDS" val="19"/>
  <p:tag name="PRESGUID" val="17fe4e29-cf72-460f-966f-fbad15fcea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720591629436488A4E284F1870BE6D" ma:contentTypeVersion="3" ma:contentTypeDescription="Create a new document." ma:contentTypeScope="" ma:versionID="242496566091ea46ed195a03208f6fdb">
  <xsd:schema xmlns:xsd="http://www.w3.org/2001/XMLSchema" xmlns:xs="http://www.w3.org/2001/XMLSchema" xmlns:p="http://schemas.microsoft.com/office/2006/metadata/properties" xmlns:ns3="c4b0a688-7887-4f2c-800f-38def0b48c25" targetNamespace="http://schemas.microsoft.com/office/2006/metadata/properties" ma:root="true" ma:fieldsID="455621e370702eec12376c831492e4fb" ns3:_="">
    <xsd:import namespace="c4b0a688-7887-4f2c-800f-38def0b48c25"/>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a688-7887-4f2c-800f-38def0b48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7CC283-5248-42AE-88E5-551ADF57EAB2}">
  <ds:schemaRefs>
    <ds:schemaRef ds:uri="http://schemas.microsoft.com/office/2006/metadata/properties"/>
    <ds:schemaRef ds:uri="http://purl.org/dc/dcmitype/"/>
    <ds:schemaRef ds:uri="http://purl.org/dc/elements/1.1/"/>
    <ds:schemaRef ds:uri="c4b0a688-7887-4f2c-800f-38def0b48c25"/>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43E6D73F-A7D3-4AEF-A280-8A1F3767ABE6}">
  <ds:schemaRefs>
    <ds:schemaRef ds:uri="http://schemas.microsoft.com/sharepoint/v3/contenttype/forms"/>
  </ds:schemaRefs>
</ds:datastoreItem>
</file>

<file path=customXml/itemProps3.xml><?xml version="1.0" encoding="utf-8"?>
<ds:datastoreItem xmlns:ds="http://schemas.openxmlformats.org/officeDocument/2006/customXml" ds:itemID="{954BD19A-677A-4877-90A6-EAF9061A0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0a688-7887-4f2c-800f-38def0b48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32858</TotalTime>
  <Words>1390</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Amasis MT Pro Black</vt:lpstr>
      <vt:lpstr>Amasis MT Pro Medium</vt:lpstr>
      <vt:lpstr>Arial</vt:lpstr>
      <vt:lpstr>Calibri</vt:lpstr>
      <vt:lpstr>Calibri Light</vt:lpstr>
      <vt:lpstr>Office Theme</vt:lpstr>
      <vt:lpstr>PowerPoint Presentation</vt:lpstr>
      <vt:lpstr>Executive Summary</vt:lpstr>
      <vt:lpstr>Understanding “WRDA Terminology”</vt:lpstr>
      <vt:lpstr>Understanding “WRDA Terminology”</vt:lpstr>
      <vt:lpstr>Understanding “WRDA Authorizations”</vt:lpstr>
      <vt:lpstr>Understanding “The WRDA EI Program”</vt:lpstr>
      <vt:lpstr>CRS Report to Congress The Three Paths to Funding</vt:lpstr>
      <vt:lpstr>CRS Report to Congress “EI Actual Funding”</vt:lpstr>
      <vt:lpstr>What does  “Oversubscribed” Mean</vt:lpstr>
      <vt:lpstr>CRS Report to Congress “Recommendations”</vt:lpstr>
      <vt:lpstr>What is the GA Currently Doing to Fund the Pipeline</vt:lpstr>
      <vt:lpstr>What Other Options Exist to Fund the Pipeline (Loans)</vt:lpstr>
      <vt:lpstr>What Other Options Exist to Fund the Pipeline (Grants)</vt:lpstr>
      <vt:lpstr>What Does all this Mean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Smith</dc:creator>
  <cp:lastModifiedBy>George Croll</cp:lastModifiedBy>
  <cp:revision>222</cp:revision>
  <cp:lastPrinted>2026-04-02T15:03:20Z</cp:lastPrinted>
  <dcterms:created xsi:type="dcterms:W3CDTF">2021-05-10T18:05:24Z</dcterms:created>
  <dcterms:modified xsi:type="dcterms:W3CDTF">2026-04-07T16:02:23Z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0x01010087720591629436488A4E284F1870BE6D</vt:lpwstr>
  </property>
</Properties>
</file>